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heme/themeOverride1.xml" ContentType="application/vnd.openxmlformats-officedocument.themeOverr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31"/>
  </p:notesMasterIdLst>
  <p:sldIdLst>
    <p:sldId id="256" r:id="rId2"/>
    <p:sldId id="287" r:id="rId3"/>
    <p:sldId id="257" r:id="rId4"/>
    <p:sldId id="259" r:id="rId5"/>
    <p:sldId id="260" r:id="rId6"/>
    <p:sldId id="261" r:id="rId7"/>
    <p:sldId id="262" r:id="rId8"/>
    <p:sldId id="263" r:id="rId9"/>
    <p:sldId id="264" r:id="rId10"/>
    <p:sldId id="286" r:id="rId11"/>
    <p:sldId id="267" r:id="rId12"/>
    <p:sldId id="268" r:id="rId13"/>
    <p:sldId id="266" r:id="rId14"/>
    <p:sldId id="269" r:id="rId15"/>
    <p:sldId id="270" r:id="rId16"/>
    <p:sldId id="271" r:id="rId17"/>
    <p:sldId id="272" r:id="rId18"/>
    <p:sldId id="273" r:id="rId19"/>
    <p:sldId id="274" r:id="rId20"/>
    <p:sldId id="275" r:id="rId21"/>
    <p:sldId id="276" r:id="rId22"/>
    <p:sldId id="277" r:id="rId23"/>
    <p:sldId id="278" r:id="rId24"/>
    <p:sldId id="280" r:id="rId25"/>
    <p:sldId id="281" r:id="rId26"/>
    <p:sldId id="282" r:id="rId27"/>
    <p:sldId id="283" r:id="rId28"/>
    <p:sldId id="284" r:id="rId29"/>
    <p:sldId id="285" r:id="rId30"/>
  </p:sldIdLst>
  <p:sldSz cx="18288000" cy="10287000"/>
  <p:notesSz cx="6858000" cy="9144000"/>
  <p:embeddedFontLst>
    <p:embeddedFont>
      <p:font typeface="Arimo" panose="020B0604020202020204" charset="0"/>
      <p:regular r:id="rId32"/>
      <p:bold r:id="rId33"/>
      <p:italic r:id="rId34"/>
      <p:boldItalic r:id="rId3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47" roundtripDataSignature="AMtx7mhLbWlEZYeceGzVhCsfeyvGDrdfO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48" d="100"/>
          <a:sy n="48" d="100"/>
        </p:scale>
        <p:origin x="511" y="245"/>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font" Target="fonts/font3.fntdata"/><Relationship Id="rId47" Type="http://customschemas.google.com/relationships/presentationmetadata" Target="metadata"/><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2.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1.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4.fntdata"/><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a:extLst>
            <a:ext uri="{FF2B5EF4-FFF2-40B4-BE49-F238E27FC236}">
              <a16:creationId xmlns:a16="http://schemas.microsoft.com/office/drawing/2014/main" id="{BF569A62-F752-961E-0E6D-996F49DDAA64}"/>
            </a:ext>
          </a:extLst>
        </p:cNvPr>
        <p:cNvGrpSpPr/>
        <p:nvPr/>
      </p:nvGrpSpPr>
      <p:grpSpPr>
        <a:xfrm>
          <a:off x="0" y="0"/>
          <a:ext cx="0" cy="0"/>
          <a:chOff x="0" y="0"/>
          <a:chExt cx="0" cy="0"/>
        </a:xfrm>
      </p:grpSpPr>
      <p:sp>
        <p:nvSpPr>
          <p:cNvPr id="193" name="Google Shape;193;p9:notes">
            <a:extLst>
              <a:ext uri="{FF2B5EF4-FFF2-40B4-BE49-F238E27FC236}">
                <a16:creationId xmlns:a16="http://schemas.microsoft.com/office/drawing/2014/main" id="{DCC2DB75-222D-5752-7114-9290BAD7A5C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94" name="Google Shape;194;p9:notes">
            <a:extLst>
              <a:ext uri="{FF2B5EF4-FFF2-40B4-BE49-F238E27FC236}">
                <a16:creationId xmlns:a16="http://schemas.microsoft.com/office/drawing/2014/main" id="{12996989-E57F-AFCD-434A-6B2F6D5F14E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724790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p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34" name="Google Shape;234;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48" name="Google Shape;248;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p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20" name="Google Shape;220;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p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62" name="Google Shape;262;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p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76" name="Google Shape;276;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Google Shape;289;p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90" name="Google Shape;290;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p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03" name="Google Shape;303;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5"/>
        <p:cNvGrpSpPr/>
        <p:nvPr/>
      </p:nvGrpSpPr>
      <p:grpSpPr>
        <a:xfrm>
          <a:off x="0" y="0"/>
          <a:ext cx="0" cy="0"/>
          <a:chOff x="0" y="0"/>
          <a:chExt cx="0" cy="0"/>
        </a:xfrm>
      </p:grpSpPr>
      <p:sp>
        <p:nvSpPr>
          <p:cNvPr id="316" name="Google Shape;316;p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17" name="Google Shape;317;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Google Shape;340;p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41" name="Google Shape;341;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
          <a:extLst>
            <a:ext uri="{FF2B5EF4-FFF2-40B4-BE49-F238E27FC236}">
              <a16:creationId xmlns:a16="http://schemas.microsoft.com/office/drawing/2014/main" id="{C473B806-20E7-8D08-CEB4-813F3BE2614B}"/>
            </a:ext>
          </a:extLst>
        </p:cNvPr>
        <p:cNvGrpSpPr/>
        <p:nvPr/>
      </p:nvGrpSpPr>
      <p:grpSpPr>
        <a:xfrm>
          <a:off x="0" y="0"/>
          <a:ext cx="0" cy="0"/>
          <a:chOff x="0" y="0"/>
          <a:chExt cx="0" cy="0"/>
        </a:xfrm>
      </p:grpSpPr>
      <p:sp>
        <p:nvSpPr>
          <p:cNvPr id="57" name="Google Shape;57;p3:notes">
            <a:extLst>
              <a:ext uri="{FF2B5EF4-FFF2-40B4-BE49-F238E27FC236}">
                <a16:creationId xmlns:a16="http://schemas.microsoft.com/office/drawing/2014/main" id="{825BD225-7CDF-7DFA-AE7C-DD1DD1E6439A}"/>
              </a:ext>
            </a:extLst>
          </p:cNvPr>
          <p:cNvSpPr>
            <a:spLocks noGrp="1" noRot="1" noChangeAspect="1"/>
          </p:cNvSpPr>
          <p:nvPr>
            <p:ph type="sldImg" idx="2"/>
          </p:nvPr>
        </p:nvSpPr>
        <p:spPr>
          <a:xfrm>
            <a:off x="869950" y="1257300"/>
            <a:ext cx="6032500" cy="33940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 name="Google Shape;58;p3:notes">
            <a:extLst>
              <a:ext uri="{FF2B5EF4-FFF2-40B4-BE49-F238E27FC236}">
                <a16:creationId xmlns:a16="http://schemas.microsoft.com/office/drawing/2014/main" id="{70F3E40D-D2BF-62B3-285B-21CE85D4DFC1}"/>
              </a:ext>
            </a:extLst>
          </p:cNvPr>
          <p:cNvSpPr txBox="1">
            <a:spLocks noGrp="1"/>
          </p:cNvSpPr>
          <p:nvPr>
            <p:ph type="body" idx="1"/>
          </p:nvPr>
        </p:nvSpPr>
        <p:spPr>
          <a:xfrm>
            <a:off x="777875" y="4840288"/>
            <a:ext cx="6216650" cy="396081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59" name="Google Shape;59;p3:notes">
            <a:extLst>
              <a:ext uri="{FF2B5EF4-FFF2-40B4-BE49-F238E27FC236}">
                <a16:creationId xmlns:a16="http://schemas.microsoft.com/office/drawing/2014/main" id="{7EE965ED-B763-4865-512C-992FDCC1986E}"/>
              </a:ext>
            </a:extLst>
          </p:cNvPr>
          <p:cNvSpPr txBox="1">
            <a:spLocks noGrp="1"/>
          </p:cNvSpPr>
          <p:nvPr>
            <p:ph type="sldNum" idx="12"/>
          </p:nvPr>
        </p:nvSpPr>
        <p:spPr>
          <a:xfrm>
            <a:off x="4402138" y="9553575"/>
            <a:ext cx="3368675" cy="50482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2</a:t>
            </a:fld>
            <a:endParaRPr sz="12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7497135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3"/>
        <p:cNvGrpSpPr/>
        <p:nvPr/>
      </p:nvGrpSpPr>
      <p:grpSpPr>
        <a:xfrm>
          <a:off x="0" y="0"/>
          <a:ext cx="0" cy="0"/>
          <a:chOff x="0" y="0"/>
          <a:chExt cx="0" cy="0"/>
        </a:xfrm>
      </p:grpSpPr>
      <p:sp>
        <p:nvSpPr>
          <p:cNvPr id="354" name="Google Shape;354;p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55" name="Google Shape;355;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6"/>
        <p:cNvGrpSpPr/>
        <p:nvPr/>
      </p:nvGrpSpPr>
      <p:grpSpPr>
        <a:xfrm>
          <a:off x="0" y="0"/>
          <a:ext cx="0" cy="0"/>
          <a:chOff x="0" y="0"/>
          <a:chExt cx="0" cy="0"/>
        </a:xfrm>
      </p:grpSpPr>
      <p:sp>
        <p:nvSpPr>
          <p:cNvPr id="367" name="Google Shape;367;p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68" name="Google Shape;368;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1"/>
        <p:cNvGrpSpPr/>
        <p:nvPr/>
      </p:nvGrpSpPr>
      <p:grpSpPr>
        <a:xfrm>
          <a:off x="0" y="0"/>
          <a:ext cx="0" cy="0"/>
          <a:chOff x="0" y="0"/>
          <a:chExt cx="0" cy="0"/>
        </a:xfrm>
      </p:grpSpPr>
      <p:sp>
        <p:nvSpPr>
          <p:cNvPr id="382" name="Google Shape;382;p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3" name="Google Shape;383;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4"/>
        <p:cNvGrpSpPr/>
        <p:nvPr/>
      </p:nvGrpSpPr>
      <p:grpSpPr>
        <a:xfrm>
          <a:off x="0" y="0"/>
          <a:ext cx="0" cy="0"/>
          <a:chOff x="0" y="0"/>
          <a:chExt cx="0" cy="0"/>
        </a:xfrm>
      </p:grpSpPr>
      <p:sp>
        <p:nvSpPr>
          <p:cNvPr id="395" name="Google Shape;395;p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96" name="Google Shape;396;p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3"/>
        <p:cNvGrpSpPr/>
        <p:nvPr/>
      </p:nvGrpSpPr>
      <p:grpSpPr>
        <a:xfrm>
          <a:off x="0" y="0"/>
          <a:ext cx="0" cy="0"/>
          <a:chOff x="0" y="0"/>
          <a:chExt cx="0" cy="0"/>
        </a:xfrm>
      </p:grpSpPr>
      <p:sp>
        <p:nvSpPr>
          <p:cNvPr id="424" name="Google Shape;424;p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25" name="Google Shape;425;p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6"/>
        <p:cNvGrpSpPr/>
        <p:nvPr/>
      </p:nvGrpSpPr>
      <p:grpSpPr>
        <a:xfrm>
          <a:off x="0" y="0"/>
          <a:ext cx="0" cy="0"/>
          <a:chOff x="0" y="0"/>
          <a:chExt cx="0" cy="0"/>
        </a:xfrm>
      </p:grpSpPr>
      <p:sp>
        <p:nvSpPr>
          <p:cNvPr id="437" name="Google Shape;437;p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38" name="Google Shape;438;p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9"/>
        <p:cNvGrpSpPr/>
        <p:nvPr/>
      </p:nvGrpSpPr>
      <p:grpSpPr>
        <a:xfrm>
          <a:off x="0" y="0"/>
          <a:ext cx="0" cy="0"/>
          <a:chOff x="0" y="0"/>
          <a:chExt cx="0" cy="0"/>
        </a:xfrm>
      </p:grpSpPr>
      <p:sp>
        <p:nvSpPr>
          <p:cNvPr id="450" name="Google Shape;450;p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51" name="Google Shape;451;p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2"/>
        <p:cNvGrpSpPr/>
        <p:nvPr/>
      </p:nvGrpSpPr>
      <p:grpSpPr>
        <a:xfrm>
          <a:off x="0" y="0"/>
          <a:ext cx="0" cy="0"/>
          <a:chOff x="0" y="0"/>
          <a:chExt cx="0" cy="0"/>
        </a:xfrm>
      </p:grpSpPr>
      <p:sp>
        <p:nvSpPr>
          <p:cNvPr id="463" name="Google Shape;463;p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64" name="Google Shape;464;p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5"/>
        <p:cNvGrpSpPr/>
        <p:nvPr/>
      </p:nvGrpSpPr>
      <p:grpSpPr>
        <a:xfrm>
          <a:off x="0" y="0"/>
          <a:ext cx="0" cy="0"/>
          <a:chOff x="0" y="0"/>
          <a:chExt cx="0" cy="0"/>
        </a:xfrm>
      </p:grpSpPr>
      <p:sp>
        <p:nvSpPr>
          <p:cNvPr id="476" name="Google Shape;476;p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77" name="Google Shape;477;p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8"/>
        <p:cNvGrpSpPr/>
        <p:nvPr/>
      </p:nvGrpSpPr>
      <p:grpSpPr>
        <a:xfrm>
          <a:off x="0" y="0"/>
          <a:ext cx="0" cy="0"/>
          <a:chOff x="0" y="0"/>
          <a:chExt cx="0" cy="0"/>
        </a:xfrm>
      </p:grpSpPr>
      <p:sp>
        <p:nvSpPr>
          <p:cNvPr id="489" name="Google Shape;489;p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90" name="Google Shape;490;p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8" name="Google Shape;9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4" name="Google Shape;124;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37" name="Google Shape;137;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p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2" name="Google Shape;152;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p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66" name="Google Shape;166;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80" name="Google Shape;180;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p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94" name="Google Shape;194;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1"/>
        <p:cNvGrpSpPr/>
        <p:nvPr/>
      </p:nvGrpSpPr>
      <p:grpSpPr>
        <a:xfrm>
          <a:off x="0" y="0"/>
          <a:ext cx="0" cy="0"/>
          <a:chOff x="0" y="0"/>
          <a:chExt cx="0" cy="0"/>
        </a:xfrm>
      </p:grpSpPr>
      <p:sp>
        <p:nvSpPr>
          <p:cNvPr id="12" name="Google Shape;12;p39"/>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 name="Google Shape;13;p39"/>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 name="Google Shape;14;p3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8"/>
        <p:cNvGrpSpPr/>
        <p:nvPr/>
      </p:nvGrpSpPr>
      <p:grpSpPr>
        <a:xfrm>
          <a:off x="0" y="0"/>
          <a:ext cx="0" cy="0"/>
          <a:chOff x="0" y="0"/>
          <a:chExt cx="0" cy="0"/>
        </a:xfrm>
      </p:grpSpPr>
      <p:sp>
        <p:nvSpPr>
          <p:cNvPr id="69" name="Google Shape;69;p48"/>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0" name="Google Shape;70;p48"/>
          <p:cNvSpPr txBox="1">
            <a:spLocks noGrp="1"/>
          </p:cNvSpPr>
          <p:nvPr>
            <p:ph type="body" idx="1"/>
          </p:nvPr>
        </p:nvSpPr>
        <p:spPr>
          <a:xfrm rot="5400000">
            <a:off x="2309019" y="-251618"/>
            <a:ext cx="4525963" cy="8229600"/>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1" name="Google Shape;71;p48"/>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48"/>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4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4"/>
        <p:cNvGrpSpPr/>
        <p:nvPr/>
      </p:nvGrpSpPr>
      <p:grpSpPr>
        <a:xfrm>
          <a:off x="0" y="0"/>
          <a:ext cx="0" cy="0"/>
          <a:chOff x="0" y="0"/>
          <a:chExt cx="0" cy="0"/>
        </a:xfrm>
      </p:grpSpPr>
      <p:sp>
        <p:nvSpPr>
          <p:cNvPr id="75" name="Google Shape;75;p49"/>
          <p:cNvSpPr txBox="1">
            <a:spLocks noGrp="1"/>
          </p:cNvSpPr>
          <p:nvPr>
            <p:ph type="title"/>
          </p:nvPr>
        </p:nvSpPr>
        <p:spPr>
          <a:xfrm rot="5400000">
            <a:off x="4732338" y="2171701"/>
            <a:ext cx="5851525" cy="20574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6" name="Google Shape;76;p49"/>
          <p:cNvSpPr txBox="1">
            <a:spLocks noGrp="1"/>
          </p:cNvSpPr>
          <p:nvPr>
            <p:ph type="body" idx="1"/>
          </p:nvPr>
        </p:nvSpPr>
        <p:spPr>
          <a:xfrm rot="5400000">
            <a:off x="541338" y="190500"/>
            <a:ext cx="5851525" cy="6019800"/>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7" name="Google Shape;77;p49"/>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49"/>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4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
        <p:cNvGrpSpPr/>
        <p:nvPr/>
      </p:nvGrpSpPr>
      <p:grpSpPr>
        <a:xfrm>
          <a:off x="0" y="0"/>
          <a:ext cx="0" cy="0"/>
          <a:chOff x="0" y="0"/>
          <a:chExt cx="0" cy="0"/>
        </a:xfrm>
      </p:grpSpPr>
      <p:sp>
        <p:nvSpPr>
          <p:cNvPr id="16" name="Google Shape;16;p40"/>
          <p:cNvSpPr txBox="1">
            <a:spLocks noGrp="1"/>
          </p:cNvSpPr>
          <p:nvPr>
            <p:ph type="ctrTitle"/>
          </p:nvPr>
        </p:nvSpPr>
        <p:spPr>
          <a:xfrm>
            <a:off x="685800" y="2130425"/>
            <a:ext cx="7772400" cy="1470025"/>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40"/>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8" name="Google Shape;18;p40"/>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40"/>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4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1"/>
        <p:cNvGrpSpPr/>
        <p:nvPr/>
      </p:nvGrpSpPr>
      <p:grpSpPr>
        <a:xfrm>
          <a:off x="0" y="0"/>
          <a:ext cx="0" cy="0"/>
          <a:chOff x="0" y="0"/>
          <a:chExt cx="0" cy="0"/>
        </a:xfrm>
      </p:grpSpPr>
      <p:sp>
        <p:nvSpPr>
          <p:cNvPr id="22" name="Google Shape;22;p4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 name="Google Shape;23;p41"/>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4" name="Google Shape;24;p4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4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4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42"/>
          <p:cNvSpPr txBox="1">
            <a:spLocks noGrp="1"/>
          </p:cNvSpPr>
          <p:nvPr>
            <p:ph type="title"/>
          </p:nvPr>
        </p:nvSpPr>
        <p:spPr>
          <a:xfrm>
            <a:off x="722313" y="4406900"/>
            <a:ext cx="7772400" cy="1362075"/>
          </a:xfrm>
          <a:prstGeom prst="rect">
            <a:avLst/>
          </a:prstGeom>
          <a:noFill/>
          <a:ln>
            <a:noFill/>
          </a:ln>
        </p:spPr>
        <p:txBody>
          <a:bodyPr spcFirstLastPara="1" wrap="square" lIns="91425" tIns="45700" rIns="91425" bIns="45700" anchor="t" anchorCtr="0">
            <a:normAutofit/>
          </a:bodyPr>
          <a:lstStyle>
            <a:lvl1pPr lvl="0" algn="l">
              <a:spcBef>
                <a:spcPts val="0"/>
              </a:spcBef>
              <a:spcAft>
                <a:spcPts val="0"/>
              </a:spcAft>
              <a:buClr>
                <a:schemeClr val="dk1"/>
              </a:buClr>
              <a:buSzPts val="4000"/>
              <a:buFont typeface="Calibri"/>
              <a:buNone/>
              <a:defRPr sz="4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9" name="Google Shape;29;p42"/>
          <p:cNvSpPr txBox="1">
            <a:spLocks noGrp="1"/>
          </p:cNvSpPr>
          <p:nvPr>
            <p:ph type="body" idx="1"/>
          </p:nvPr>
        </p:nvSpPr>
        <p:spPr>
          <a:xfrm>
            <a:off x="722313" y="2906713"/>
            <a:ext cx="7772400" cy="1500187"/>
          </a:xfrm>
          <a:prstGeom prst="rect">
            <a:avLst/>
          </a:prstGeom>
          <a:noFill/>
          <a:ln>
            <a:noFill/>
          </a:ln>
        </p:spPr>
        <p:txBody>
          <a:bodyPr spcFirstLastPara="1" wrap="square" lIns="91425" tIns="45700" rIns="91425" bIns="45700" anchor="b" anchorCtr="0">
            <a:normAutofit/>
          </a:bodyPr>
          <a:lstStyle>
            <a:lvl1pPr marL="457200" lvl="0" indent="-228600" algn="l">
              <a:spcBef>
                <a:spcPts val="400"/>
              </a:spcBef>
              <a:spcAft>
                <a:spcPts val="0"/>
              </a:spcAft>
              <a:buClr>
                <a:srgbClr val="888888"/>
              </a:buClr>
              <a:buSzPts val="2000"/>
              <a:buNone/>
              <a:defRPr sz="2000">
                <a:solidFill>
                  <a:srgbClr val="888888"/>
                </a:solidFill>
              </a:defRPr>
            </a:lvl1pPr>
            <a:lvl2pPr marL="914400" lvl="1" indent="-228600" algn="l">
              <a:spcBef>
                <a:spcPts val="360"/>
              </a:spcBef>
              <a:spcAft>
                <a:spcPts val="0"/>
              </a:spcAft>
              <a:buClr>
                <a:srgbClr val="888888"/>
              </a:buClr>
              <a:buSzPts val="1800"/>
              <a:buNone/>
              <a:defRPr sz="1800">
                <a:solidFill>
                  <a:srgbClr val="888888"/>
                </a:solidFill>
              </a:defRPr>
            </a:lvl2pPr>
            <a:lvl3pPr marL="1371600" lvl="2" indent="-228600" algn="l">
              <a:spcBef>
                <a:spcPts val="320"/>
              </a:spcBef>
              <a:spcAft>
                <a:spcPts val="0"/>
              </a:spcAft>
              <a:buClr>
                <a:srgbClr val="888888"/>
              </a:buClr>
              <a:buSzPts val="1600"/>
              <a:buNone/>
              <a:defRPr sz="1600">
                <a:solidFill>
                  <a:srgbClr val="888888"/>
                </a:solidFill>
              </a:defRPr>
            </a:lvl3pPr>
            <a:lvl4pPr marL="1828800" lvl="3" indent="-228600" algn="l">
              <a:spcBef>
                <a:spcPts val="280"/>
              </a:spcBef>
              <a:spcAft>
                <a:spcPts val="0"/>
              </a:spcAft>
              <a:buClr>
                <a:srgbClr val="888888"/>
              </a:buClr>
              <a:buSzPts val="1400"/>
              <a:buNone/>
              <a:defRPr sz="1400">
                <a:solidFill>
                  <a:srgbClr val="888888"/>
                </a:solidFill>
              </a:defRPr>
            </a:lvl4pPr>
            <a:lvl5pPr marL="2286000" lvl="4" indent="-228600" algn="l">
              <a:spcBef>
                <a:spcPts val="280"/>
              </a:spcBef>
              <a:spcAft>
                <a:spcPts val="0"/>
              </a:spcAft>
              <a:buClr>
                <a:srgbClr val="888888"/>
              </a:buClr>
              <a:buSzPts val="1400"/>
              <a:buNone/>
              <a:defRPr sz="1400">
                <a:solidFill>
                  <a:srgbClr val="888888"/>
                </a:solidFill>
              </a:defRPr>
            </a:lvl5pPr>
            <a:lvl6pPr marL="2743200" lvl="5" indent="-228600" algn="l">
              <a:spcBef>
                <a:spcPts val="280"/>
              </a:spcBef>
              <a:spcAft>
                <a:spcPts val="0"/>
              </a:spcAft>
              <a:buClr>
                <a:srgbClr val="888888"/>
              </a:buClr>
              <a:buSzPts val="1400"/>
              <a:buNone/>
              <a:defRPr sz="1400">
                <a:solidFill>
                  <a:srgbClr val="888888"/>
                </a:solidFill>
              </a:defRPr>
            </a:lvl6pPr>
            <a:lvl7pPr marL="3200400" lvl="6" indent="-228600" algn="l">
              <a:spcBef>
                <a:spcPts val="280"/>
              </a:spcBef>
              <a:spcAft>
                <a:spcPts val="0"/>
              </a:spcAft>
              <a:buClr>
                <a:srgbClr val="888888"/>
              </a:buClr>
              <a:buSzPts val="1400"/>
              <a:buNone/>
              <a:defRPr sz="1400">
                <a:solidFill>
                  <a:srgbClr val="888888"/>
                </a:solidFill>
              </a:defRPr>
            </a:lvl7pPr>
            <a:lvl8pPr marL="3657600" lvl="7" indent="-228600" algn="l">
              <a:spcBef>
                <a:spcPts val="280"/>
              </a:spcBef>
              <a:spcAft>
                <a:spcPts val="0"/>
              </a:spcAft>
              <a:buClr>
                <a:srgbClr val="888888"/>
              </a:buClr>
              <a:buSzPts val="1400"/>
              <a:buNone/>
              <a:defRPr sz="1400">
                <a:solidFill>
                  <a:srgbClr val="888888"/>
                </a:solidFill>
              </a:defRPr>
            </a:lvl8pPr>
            <a:lvl9pPr marL="4114800" lvl="8" indent="-228600" algn="l">
              <a:spcBef>
                <a:spcPts val="280"/>
              </a:spcBef>
              <a:spcAft>
                <a:spcPts val="0"/>
              </a:spcAft>
              <a:buClr>
                <a:srgbClr val="888888"/>
              </a:buClr>
              <a:buSzPts val="1400"/>
              <a:buNone/>
              <a:defRPr sz="1400">
                <a:solidFill>
                  <a:srgbClr val="888888"/>
                </a:solidFill>
              </a:defRPr>
            </a:lvl9pPr>
          </a:lstStyle>
          <a:p>
            <a:endParaRPr/>
          </a:p>
        </p:txBody>
      </p:sp>
      <p:sp>
        <p:nvSpPr>
          <p:cNvPr id="30" name="Google Shape;30;p4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4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4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43"/>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43"/>
          <p:cNvSpPr txBox="1">
            <a:spLocks noGrp="1"/>
          </p:cNvSpPr>
          <p:nvPr>
            <p:ph type="body" idx="1"/>
          </p:nvPr>
        </p:nvSpPr>
        <p:spPr>
          <a:xfrm>
            <a:off x="457200" y="1600200"/>
            <a:ext cx="4038600" cy="4525963"/>
          </a:xfrm>
          <a:prstGeom prst="rect">
            <a:avLst/>
          </a:prstGeom>
          <a:noFill/>
          <a:ln>
            <a:noFill/>
          </a:ln>
        </p:spPr>
        <p:txBody>
          <a:bodyPr spcFirstLastPara="1" wrap="square" lIns="91425" tIns="45700" rIns="91425" bIns="45700" anchor="t" anchorCtr="0">
            <a:norm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6" name="Google Shape;36;p43"/>
          <p:cNvSpPr txBox="1">
            <a:spLocks noGrp="1"/>
          </p:cNvSpPr>
          <p:nvPr>
            <p:ph type="body" idx="2"/>
          </p:nvPr>
        </p:nvSpPr>
        <p:spPr>
          <a:xfrm>
            <a:off x="4648200" y="1600200"/>
            <a:ext cx="4038600" cy="4525963"/>
          </a:xfrm>
          <a:prstGeom prst="rect">
            <a:avLst/>
          </a:prstGeom>
          <a:noFill/>
          <a:ln>
            <a:noFill/>
          </a:ln>
        </p:spPr>
        <p:txBody>
          <a:bodyPr spcFirstLastPara="1" wrap="square" lIns="91425" tIns="45700" rIns="91425" bIns="45700" anchor="t" anchorCtr="0">
            <a:norm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7" name="Google Shape;37;p43"/>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 name="Google Shape;38;p43"/>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4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44"/>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44"/>
          <p:cNvSpPr txBox="1">
            <a:spLocks noGrp="1"/>
          </p:cNvSpPr>
          <p:nvPr>
            <p:ph type="body" idx="1"/>
          </p:nvPr>
        </p:nvSpPr>
        <p:spPr>
          <a:xfrm>
            <a:off x="457200" y="1535113"/>
            <a:ext cx="4040188" cy="639762"/>
          </a:xfrm>
          <a:prstGeom prst="rect">
            <a:avLst/>
          </a:prstGeom>
          <a:noFill/>
          <a:ln>
            <a:noFill/>
          </a:ln>
        </p:spPr>
        <p:txBody>
          <a:bodyPr spcFirstLastPara="1" wrap="square" lIns="91425" tIns="45700" rIns="91425" bIns="45700" anchor="b" anchorCtr="0">
            <a:norm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3" name="Google Shape;43;p44"/>
          <p:cNvSpPr txBox="1">
            <a:spLocks noGrp="1"/>
          </p:cNvSpPr>
          <p:nvPr>
            <p:ph type="body" idx="2"/>
          </p:nvPr>
        </p:nvSpPr>
        <p:spPr>
          <a:xfrm>
            <a:off x="457200" y="2174875"/>
            <a:ext cx="4040188" cy="3951288"/>
          </a:xfrm>
          <a:prstGeom prst="rect">
            <a:avLst/>
          </a:prstGeom>
          <a:noFill/>
          <a:ln>
            <a:noFill/>
          </a:ln>
        </p:spPr>
        <p:txBody>
          <a:bodyPr spcFirstLastPara="1" wrap="square" lIns="91425" tIns="45700" rIns="91425" bIns="45700" anchor="t" anchorCtr="0">
            <a:norm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4" name="Google Shape;44;p44"/>
          <p:cNvSpPr txBox="1">
            <a:spLocks noGrp="1"/>
          </p:cNvSpPr>
          <p:nvPr>
            <p:ph type="body" idx="3"/>
          </p:nvPr>
        </p:nvSpPr>
        <p:spPr>
          <a:xfrm>
            <a:off x="4645025" y="1535113"/>
            <a:ext cx="4041775" cy="639762"/>
          </a:xfrm>
          <a:prstGeom prst="rect">
            <a:avLst/>
          </a:prstGeom>
          <a:noFill/>
          <a:ln>
            <a:noFill/>
          </a:ln>
        </p:spPr>
        <p:txBody>
          <a:bodyPr spcFirstLastPara="1" wrap="square" lIns="91425" tIns="45700" rIns="91425" bIns="45700" anchor="b" anchorCtr="0">
            <a:norm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5" name="Google Shape;45;p44"/>
          <p:cNvSpPr txBox="1">
            <a:spLocks noGrp="1"/>
          </p:cNvSpPr>
          <p:nvPr>
            <p:ph type="body" idx="4"/>
          </p:nvPr>
        </p:nvSpPr>
        <p:spPr>
          <a:xfrm>
            <a:off x="4645025" y="2174875"/>
            <a:ext cx="4041775" cy="3951288"/>
          </a:xfrm>
          <a:prstGeom prst="rect">
            <a:avLst/>
          </a:prstGeom>
          <a:noFill/>
          <a:ln>
            <a:noFill/>
          </a:ln>
        </p:spPr>
        <p:txBody>
          <a:bodyPr spcFirstLastPara="1" wrap="square" lIns="91425" tIns="45700" rIns="91425" bIns="45700" anchor="t" anchorCtr="0">
            <a:norm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6" name="Google Shape;46;p44"/>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 name="Google Shape;47;p44"/>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4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45"/>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1" name="Google Shape;51;p45"/>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45"/>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4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4"/>
        <p:cNvGrpSpPr/>
        <p:nvPr/>
      </p:nvGrpSpPr>
      <p:grpSpPr>
        <a:xfrm>
          <a:off x="0" y="0"/>
          <a:ext cx="0" cy="0"/>
          <a:chOff x="0" y="0"/>
          <a:chExt cx="0" cy="0"/>
        </a:xfrm>
      </p:grpSpPr>
      <p:sp>
        <p:nvSpPr>
          <p:cNvPr id="55" name="Google Shape;55;p46"/>
          <p:cNvSpPr txBox="1">
            <a:spLocks noGrp="1"/>
          </p:cNvSpPr>
          <p:nvPr>
            <p:ph type="title"/>
          </p:nvPr>
        </p:nvSpPr>
        <p:spPr>
          <a:xfrm>
            <a:off x="457200" y="273050"/>
            <a:ext cx="3008313" cy="1162050"/>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dk1"/>
              </a:buClr>
              <a:buSzPts val="2000"/>
              <a:buFont typeface="Calibri"/>
              <a:buNone/>
              <a:defRPr sz="20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46"/>
          <p:cNvSpPr txBox="1">
            <a:spLocks noGrp="1"/>
          </p:cNvSpPr>
          <p:nvPr>
            <p:ph type="body" idx="1"/>
          </p:nvPr>
        </p:nvSpPr>
        <p:spPr>
          <a:xfrm>
            <a:off x="3575050" y="273050"/>
            <a:ext cx="5111750" cy="5853113"/>
          </a:xfrm>
          <a:prstGeom prst="rect">
            <a:avLst/>
          </a:prstGeom>
          <a:noFill/>
          <a:ln>
            <a:noFill/>
          </a:ln>
        </p:spPr>
        <p:txBody>
          <a:bodyPr spcFirstLastPara="1" wrap="square" lIns="91425" tIns="45700" rIns="91425" bIns="45700" anchor="t" anchorCtr="0">
            <a:normAutofit/>
          </a:bodyPr>
          <a:lstStyle>
            <a:lvl1pPr marL="457200" lvl="0" indent="-431800" algn="l">
              <a:spcBef>
                <a:spcPts val="640"/>
              </a:spcBef>
              <a:spcAft>
                <a:spcPts val="0"/>
              </a:spcAft>
              <a:buClr>
                <a:schemeClr val="dk1"/>
              </a:buClr>
              <a:buSzPts val="3200"/>
              <a:buChar char="•"/>
              <a:defRPr sz="3200"/>
            </a:lvl1pPr>
            <a:lvl2pPr marL="914400" lvl="1" indent="-406400" algn="l">
              <a:spcBef>
                <a:spcPts val="560"/>
              </a:spcBef>
              <a:spcAft>
                <a:spcPts val="0"/>
              </a:spcAft>
              <a:buClr>
                <a:schemeClr val="dk1"/>
              </a:buClr>
              <a:buSzPts val="2800"/>
              <a:buChar char="–"/>
              <a:defRPr sz="2800"/>
            </a:lvl2pPr>
            <a:lvl3pPr marL="1371600" lvl="2" indent="-381000" algn="l">
              <a:spcBef>
                <a:spcPts val="480"/>
              </a:spcBef>
              <a:spcAft>
                <a:spcPts val="0"/>
              </a:spcAft>
              <a:buClr>
                <a:schemeClr val="dk1"/>
              </a:buClr>
              <a:buSzPts val="2400"/>
              <a:buChar char="•"/>
              <a:defRPr sz="2400"/>
            </a:lvl3pPr>
            <a:lvl4pPr marL="1828800" lvl="3" indent="-355600" algn="l">
              <a:spcBef>
                <a:spcPts val="400"/>
              </a:spcBef>
              <a:spcAft>
                <a:spcPts val="0"/>
              </a:spcAft>
              <a:buClr>
                <a:schemeClr val="dk1"/>
              </a:buClr>
              <a:buSzPts val="2000"/>
              <a:buChar char="–"/>
              <a:defRPr sz="2000"/>
            </a:lvl4pPr>
            <a:lvl5pPr marL="2286000" lvl="4" indent="-355600" algn="l">
              <a:spcBef>
                <a:spcPts val="400"/>
              </a:spcBef>
              <a:spcAft>
                <a:spcPts val="0"/>
              </a:spcAft>
              <a:buClr>
                <a:schemeClr val="dk1"/>
              </a:buClr>
              <a:buSzPts val="2000"/>
              <a:buChar char="»"/>
              <a:defRPr sz="2000"/>
            </a:lvl5pPr>
            <a:lvl6pPr marL="2743200" lvl="5" indent="-355600" algn="l">
              <a:spcBef>
                <a:spcPts val="400"/>
              </a:spcBef>
              <a:spcAft>
                <a:spcPts val="0"/>
              </a:spcAft>
              <a:buClr>
                <a:schemeClr val="dk1"/>
              </a:buClr>
              <a:buSzPts val="2000"/>
              <a:buChar char="•"/>
              <a:defRPr sz="2000"/>
            </a:lvl6pPr>
            <a:lvl7pPr marL="3200400" lvl="6" indent="-355600" algn="l">
              <a:spcBef>
                <a:spcPts val="400"/>
              </a:spcBef>
              <a:spcAft>
                <a:spcPts val="0"/>
              </a:spcAft>
              <a:buClr>
                <a:schemeClr val="dk1"/>
              </a:buClr>
              <a:buSzPts val="2000"/>
              <a:buChar char="•"/>
              <a:defRPr sz="2000"/>
            </a:lvl7pPr>
            <a:lvl8pPr marL="3657600" lvl="7" indent="-355600" algn="l">
              <a:spcBef>
                <a:spcPts val="400"/>
              </a:spcBef>
              <a:spcAft>
                <a:spcPts val="0"/>
              </a:spcAft>
              <a:buClr>
                <a:schemeClr val="dk1"/>
              </a:buClr>
              <a:buSzPts val="2000"/>
              <a:buChar char="•"/>
              <a:defRPr sz="2000"/>
            </a:lvl8pPr>
            <a:lvl9pPr marL="4114800" lvl="8" indent="-355600" algn="l">
              <a:spcBef>
                <a:spcPts val="400"/>
              </a:spcBef>
              <a:spcAft>
                <a:spcPts val="0"/>
              </a:spcAft>
              <a:buClr>
                <a:schemeClr val="dk1"/>
              </a:buClr>
              <a:buSzPts val="2000"/>
              <a:buChar char="•"/>
              <a:defRPr sz="2000"/>
            </a:lvl9pPr>
          </a:lstStyle>
          <a:p>
            <a:endParaRPr/>
          </a:p>
        </p:txBody>
      </p:sp>
      <p:sp>
        <p:nvSpPr>
          <p:cNvPr id="57" name="Google Shape;57;p46"/>
          <p:cNvSpPr txBox="1">
            <a:spLocks noGrp="1"/>
          </p:cNvSpPr>
          <p:nvPr>
            <p:ph type="body" idx="2"/>
          </p:nvPr>
        </p:nvSpPr>
        <p:spPr>
          <a:xfrm>
            <a:off x="457200" y="1435100"/>
            <a:ext cx="3008313" cy="4691063"/>
          </a:xfrm>
          <a:prstGeom prst="rect">
            <a:avLst/>
          </a:prstGeom>
          <a:noFill/>
          <a:ln>
            <a:noFill/>
          </a:ln>
        </p:spPr>
        <p:txBody>
          <a:bodyPr spcFirstLastPara="1" wrap="square" lIns="91425" tIns="45700" rIns="91425" bIns="45700" anchor="t" anchorCtr="0">
            <a:norm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58" name="Google Shape;58;p46"/>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46"/>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4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1"/>
        <p:cNvGrpSpPr/>
        <p:nvPr/>
      </p:nvGrpSpPr>
      <p:grpSpPr>
        <a:xfrm>
          <a:off x="0" y="0"/>
          <a:ext cx="0" cy="0"/>
          <a:chOff x="0" y="0"/>
          <a:chExt cx="0" cy="0"/>
        </a:xfrm>
      </p:grpSpPr>
      <p:sp>
        <p:nvSpPr>
          <p:cNvPr id="62" name="Google Shape;62;p47"/>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dk1"/>
              </a:buClr>
              <a:buSzPts val="2000"/>
              <a:buFont typeface="Calibri"/>
              <a:buNone/>
              <a:defRPr sz="20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3" name="Google Shape;63;p47"/>
          <p:cNvSpPr>
            <a:spLocks noGrp="1"/>
          </p:cNvSpPr>
          <p:nvPr>
            <p:ph type="pic" idx="2"/>
          </p:nvPr>
        </p:nvSpPr>
        <p:spPr>
          <a:xfrm>
            <a:off x="1792288" y="612775"/>
            <a:ext cx="5486400" cy="4114800"/>
          </a:xfrm>
          <a:prstGeom prst="rect">
            <a:avLst/>
          </a:prstGeom>
          <a:noFill/>
          <a:ln>
            <a:noFill/>
          </a:ln>
        </p:spPr>
      </p:sp>
      <p:sp>
        <p:nvSpPr>
          <p:cNvPr id="64" name="Google Shape;64;p47"/>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norm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65" name="Google Shape;65;p47"/>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47"/>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 name="Google Shape;67;p4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38"/>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marR="0" lvl="0" algn="ctr" rtl="0">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38"/>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a:bodyPr>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8" name="Google Shape;8;p38"/>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38"/>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 name="Google Shape;10;p3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‹N›</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13.png"/></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jpg"/><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13.png"/></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2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2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hemeOverride" Target="../theme/themeOverride1.xml"/><Relationship Id="rId5" Type="http://schemas.openxmlformats.org/officeDocument/2006/relationships/image" Target="../media/image13.pn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7" name="Google Shape;87;p1"/>
          <p:cNvSpPr/>
          <p:nvPr/>
        </p:nvSpPr>
        <p:spPr>
          <a:xfrm>
            <a:off x="13923397" y="7398521"/>
            <a:ext cx="4672957" cy="3178735"/>
          </a:xfrm>
          <a:custGeom>
            <a:avLst/>
            <a:gdLst/>
            <a:ahLst/>
            <a:cxnLst/>
            <a:rect l="l" t="t" r="r" b="b"/>
            <a:pathLst>
              <a:path w="4672957" h="3178735" extrusionOk="0">
                <a:moveTo>
                  <a:pt x="0" y="0"/>
                </a:moveTo>
                <a:lnTo>
                  <a:pt x="4672956" y="0"/>
                </a:lnTo>
                <a:lnTo>
                  <a:pt x="4672956" y="3178735"/>
                </a:lnTo>
                <a:lnTo>
                  <a:pt x="0" y="3178735"/>
                </a:lnTo>
                <a:lnTo>
                  <a:pt x="0" y="0"/>
                </a:lnTo>
                <a:close/>
              </a:path>
            </a:pathLst>
          </a:custGeom>
          <a:blipFill rotWithShape="1">
            <a:blip r:embed="rId3">
              <a:alphaModFix/>
            </a:blip>
            <a:stretch>
              <a:fillRect t="-7" b="-6"/>
            </a:stretch>
          </a:blipFill>
          <a:ln>
            <a:noFill/>
          </a:ln>
        </p:spPr>
        <p:txBody>
          <a:bodyPr/>
          <a:lstStyle/>
          <a:p>
            <a:endParaRPr lang="it-IT"/>
          </a:p>
        </p:txBody>
      </p:sp>
      <p:sp>
        <p:nvSpPr>
          <p:cNvPr id="88" name="Google Shape;88;p1"/>
          <p:cNvSpPr/>
          <p:nvPr/>
        </p:nvSpPr>
        <p:spPr>
          <a:xfrm>
            <a:off x="-1426213" y="-1049552"/>
            <a:ext cx="6451636" cy="4006606"/>
          </a:xfrm>
          <a:custGeom>
            <a:avLst/>
            <a:gdLst/>
            <a:ahLst/>
            <a:cxnLst/>
            <a:rect l="l" t="t" r="r" b="b"/>
            <a:pathLst>
              <a:path w="6451636" h="4006606" extrusionOk="0">
                <a:moveTo>
                  <a:pt x="0" y="0"/>
                </a:moveTo>
                <a:lnTo>
                  <a:pt x="6451636" y="0"/>
                </a:lnTo>
                <a:lnTo>
                  <a:pt x="6451636" y="4006606"/>
                </a:lnTo>
                <a:lnTo>
                  <a:pt x="0" y="4006606"/>
                </a:lnTo>
                <a:lnTo>
                  <a:pt x="0" y="0"/>
                </a:lnTo>
                <a:close/>
              </a:path>
            </a:pathLst>
          </a:custGeom>
          <a:blipFill rotWithShape="1">
            <a:blip r:embed="rId4">
              <a:alphaModFix/>
            </a:blip>
            <a:stretch>
              <a:fillRect/>
            </a:stretch>
          </a:blipFill>
          <a:ln>
            <a:noFill/>
          </a:ln>
        </p:spPr>
        <p:txBody>
          <a:bodyPr/>
          <a:lstStyle/>
          <a:p>
            <a:endParaRPr lang="it-IT"/>
          </a:p>
        </p:txBody>
      </p:sp>
      <p:sp>
        <p:nvSpPr>
          <p:cNvPr id="89" name="Google Shape;89;p1"/>
          <p:cNvSpPr/>
          <p:nvPr/>
        </p:nvSpPr>
        <p:spPr>
          <a:xfrm>
            <a:off x="8690679" y="-2564045"/>
            <a:ext cx="3245436" cy="6355509"/>
          </a:xfrm>
          <a:custGeom>
            <a:avLst/>
            <a:gdLst/>
            <a:ahLst/>
            <a:cxnLst/>
            <a:rect l="l" t="t" r="r" b="b"/>
            <a:pathLst>
              <a:path w="3245436" h="6355509" extrusionOk="0">
                <a:moveTo>
                  <a:pt x="0" y="0"/>
                </a:moveTo>
                <a:lnTo>
                  <a:pt x="3245436" y="0"/>
                </a:lnTo>
                <a:lnTo>
                  <a:pt x="3245436" y="6355509"/>
                </a:lnTo>
                <a:lnTo>
                  <a:pt x="0" y="6355509"/>
                </a:lnTo>
                <a:lnTo>
                  <a:pt x="0" y="0"/>
                </a:lnTo>
                <a:close/>
              </a:path>
            </a:pathLst>
          </a:custGeom>
          <a:blipFill rotWithShape="1">
            <a:blip r:embed="rId5">
              <a:alphaModFix/>
            </a:blip>
            <a:stretch>
              <a:fillRect l="-3" r="-2"/>
            </a:stretch>
          </a:blipFill>
          <a:ln>
            <a:noFill/>
          </a:ln>
        </p:spPr>
        <p:txBody>
          <a:bodyPr/>
          <a:lstStyle/>
          <a:p>
            <a:endParaRPr lang="it-IT"/>
          </a:p>
        </p:txBody>
      </p:sp>
      <p:sp>
        <p:nvSpPr>
          <p:cNvPr id="90" name="Google Shape;90;p1"/>
          <p:cNvSpPr/>
          <p:nvPr/>
        </p:nvSpPr>
        <p:spPr>
          <a:xfrm>
            <a:off x="9855322" y="4036686"/>
            <a:ext cx="2601944" cy="2191989"/>
          </a:xfrm>
          <a:custGeom>
            <a:avLst/>
            <a:gdLst/>
            <a:ahLst/>
            <a:cxnLst/>
            <a:rect l="l" t="t" r="r" b="b"/>
            <a:pathLst>
              <a:path w="3469259" h="2922651" extrusionOk="0">
                <a:moveTo>
                  <a:pt x="0" y="0"/>
                </a:moveTo>
                <a:lnTo>
                  <a:pt x="3469259" y="0"/>
                </a:lnTo>
                <a:lnTo>
                  <a:pt x="3469259" y="2922651"/>
                </a:lnTo>
                <a:lnTo>
                  <a:pt x="0" y="2922651"/>
                </a:lnTo>
                <a:close/>
              </a:path>
            </a:pathLst>
          </a:custGeom>
          <a:blipFill rotWithShape="1">
            <a:blip r:embed="rId6">
              <a:alphaModFix/>
            </a:blip>
            <a:stretch>
              <a:fillRect t="-1"/>
            </a:stretch>
          </a:blipFill>
          <a:ln>
            <a:noFill/>
          </a:ln>
        </p:spPr>
        <p:txBody>
          <a:bodyPr/>
          <a:lstStyle/>
          <a:p>
            <a:endParaRPr lang="it-IT"/>
          </a:p>
        </p:txBody>
      </p:sp>
      <p:sp>
        <p:nvSpPr>
          <p:cNvPr id="91" name="Google Shape;91;p1"/>
          <p:cNvSpPr/>
          <p:nvPr/>
        </p:nvSpPr>
        <p:spPr>
          <a:xfrm>
            <a:off x="11499292" y="-1330086"/>
            <a:ext cx="3278124" cy="6367272"/>
          </a:xfrm>
          <a:custGeom>
            <a:avLst/>
            <a:gdLst/>
            <a:ahLst/>
            <a:cxnLst/>
            <a:rect l="l" t="t" r="r" b="b"/>
            <a:pathLst>
              <a:path w="4370832" h="8489696" extrusionOk="0">
                <a:moveTo>
                  <a:pt x="0" y="0"/>
                </a:moveTo>
                <a:lnTo>
                  <a:pt x="4370832" y="0"/>
                </a:lnTo>
                <a:lnTo>
                  <a:pt x="4370832" y="8489696"/>
                </a:lnTo>
                <a:lnTo>
                  <a:pt x="0" y="8489696"/>
                </a:lnTo>
                <a:close/>
              </a:path>
            </a:pathLst>
          </a:custGeom>
          <a:blipFill rotWithShape="1">
            <a:blip r:embed="rId7">
              <a:alphaModFix/>
            </a:blip>
            <a:stretch>
              <a:fillRect l="-12" r="-11"/>
            </a:stretch>
          </a:blipFill>
          <a:ln>
            <a:noFill/>
          </a:ln>
        </p:spPr>
        <p:txBody>
          <a:bodyPr/>
          <a:lstStyle/>
          <a:p>
            <a:endParaRPr lang="it-IT"/>
          </a:p>
        </p:txBody>
      </p:sp>
      <p:sp>
        <p:nvSpPr>
          <p:cNvPr id="92" name="Google Shape;92;p1"/>
          <p:cNvSpPr/>
          <p:nvPr/>
        </p:nvSpPr>
        <p:spPr>
          <a:xfrm>
            <a:off x="14141154" y="-1126715"/>
            <a:ext cx="3100918" cy="6090015"/>
          </a:xfrm>
          <a:custGeom>
            <a:avLst/>
            <a:gdLst/>
            <a:ahLst/>
            <a:cxnLst/>
            <a:rect l="l" t="t" r="r" b="b"/>
            <a:pathLst>
              <a:path w="3100918" h="6090015" extrusionOk="0">
                <a:moveTo>
                  <a:pt x="0" y="0"/>
                </a:moveTo>
                <a:lnTo>
                  <a:pt x="3100918" y="0"/>
                </a:lnTo>
                <a:lnTo>
                  <a:pt x="3100918" y="6090015"/>
                </a:lnTo>
                <a:lnTo>
                  <a:pt x="0" y="6090015"/>
                </a:lnTo>
                <a:lnTo>
                  <a:pt x="0" y="0"/>
                </a:lnTo>
                <a:close/>
              </a:path>
            </a:pathLst>
          </a:custGeom>
          <a:blipFill rotWithShape="1">
            <a:blip r:embed="rId8">
              <a:alphaModFix/>
            </a:blip>
            <a:stretch>
              <a:fillRect l="-8" r="-7"/>
            </a:stretch>
          </a:blipFill>
          <a:ln>
            <a:noFill/>
          </a:ln>
        </p:spPr>
        <p:txBody>
          <a:bodyPr/>
          <a:lstStyle/>
          <a:p>
            <a:endParaRPr lang="it-IT"/>
          </a:p>
        </p:txBody>
      </p:sp>
      <p:sp>
        <p:nvSpPr>
          <p:cNvPr id="93" name="Google Shape;93;p1"/>
          <p:cNvSpPr/>
          <p:nvPr/>
        </p:nvSpPr>
        <p:spPr>
          <a:xfrm>
            <a:off x="2906702" y="3321945"/>
            <a:ext cx="4567675" cy="4527131"/>
          </a:xfrm>
          <a:custGeom>
            <a:avLst/>
            <a:gdLst/>
            <a:ahLst/>
            <a:cxnLst/>
            <a:rect l="l" t="t" r="r" b="b"/>
            <a:pathLst>
              <a:path w="4567675" h="4527131" extrusionOk="0">
                <a:moveTo>
                  <a:pt x="0" y="0"/>
                </a:moveTo>
                <a:lnTo>
                  <a:pt x="4567675" y="0"/>
                </a:lnTo>
                <a:lnTo>
                  <a:pt x="4567675" y="4527131"/>
                </a:lnTo>
                <a:lnTo>
                  <a:pt x="0" y="4527131"/>
                </a:lnTo>
                <a:lnTo>
                  <a:pt x="0" y="0"/>
                </a:lnTo>
                <a:close/>
              </a:path>
            </a:pathLst>
          </a:custGeom>
          <a:blipFill rotWithShape="1">
            <a:blip r:embed="rId9">
              <a:alphaModFix/>
            </a:blip>
            <a:stretch>
              <a:fillRect t="-8" b="-7"/>
            </a:stretch>
          </a:blipFill>
          <a:ln>
            <a:noFill/>
          </a:ln>
        </p:spPr>
        <p:txBody>
          <a:bodyPr/>
          <a:lstStyle/>
          <a:p>
            <a:endParaRPr lang="it-IT"/>
          </a:p>
        </p:txBody>
      </p:sp>
      <p:sp>
        <p:nvSpPr>
          <p:cNvPr id="94" name="Google Shape;94;p1"/>
          <p:cNvSpPr/>
          <p:nvPr/>
        </p:nvSpPr>
        <p:spPr>
          <a:xfrm>
            <a:off x="10250293" y="5398161"/>
            <a:ext cx="1925159" cy="429630"/>
          </a:xfrm>
          <a:custGeom>
            <a:avLst/>
            <a:gdLst/>
            <a:ahLst/>
            <a:cxnLst/>
            <a:rect l="l" t="t" r="r" b="b"/>
            <a:pathLst>
              <a:path w="1925159" h="429630" extrusionOk="0">
                <a:moveTo>
                  <a:pt x="0" y="0"/>
                </a:moveTo>
                <a:lnTo>
                  <a:pt x="1925159" y="0"/>
                </a:lnTo>
                <a:lnTo>
                  <a:pt x="1925159" y="429629"/>
                </a:lnTo>
                <a:lnTo>
                  <a:pt x="0" y="429629"/>
                </a:lnTo>
                <a:lnTo>
                  <a:pt x="0" y="0"/>
                </a:lnTo>
                <a:close/>
              </a:path>
            </a:pathLst>
          </a:custGeom>
          <a:blipFill rotWithShape="1">
            <a:blip r:embed="rId10">
              <a:alphaModFix/>
            </a:blip>
            <a:stretch>
              <a:fillRect l="-10" r="-9"/>
            </a:stretch>
          </a:blipFill>
          <a:ln>
            <a:noFill/>
          </a:ln>
        </p:spPr>
        <p:txBody>
          <a:bodyPr/>
          <a:lstStyle/>
          <a:p>
            <a:endParaRPr lang="it-IT"/>
          </a:p>
        </p:txBody>
      </p:sp>
      <p:sp>
        <p:nvSpPr>
          <p:cNvPr id="95" name="Google Shape;95;p1"/>
          <p:cNvSpPr txBox="1"/>
          <p:nvPr/>
        </p:nvSpPr>
        <p:spPr>
          <a:xfrm>
            <a:off x="2660073" y="8445285"/>
            <a:ext cx="9785651" cy="1218795"/>
          </a:xfrm>
          <a:prstGeom prst="rect">
            <a:avLst/>
          </a:prstGeom>
          <a:noFill/>
          <a:ln>
            <a:noFill/>
          </a:ln>
        </p:spPr>
        <p:txBody>
          <a:bodyPr spcFirstLastPara="1" wrap="square" lIns="0" tIns="0" rIns="0" bIns="0" anchor="t" anchorCtr="0">
            <a:spAutoFit/>
          </a:bodyPr>
          <a:lstStyle/>
          <a:p>
            <a:pPr>
              <a:lnSpc>
                <a:spcPct val="90000"/>
              </a:lnSpc>
              <a:buSzPts val="4400"/>
            </a:pPr>
            <a:r>
              <a:rPr lang="en-US" sz="4400" dirty="0">
                <a:sym typeface="Arimo"/>
              </a:rPr>
              <a:t>Introduction to Eating Disorders (ED): </a:t>
            </a:r>
            <a:endParaRPr sz="4400" dirty="0"/>
          </a:p>
          <a:p>
            <a:pPr>
              <a:lnSpc>
                <a:spcPct val="90000"/>
              </a:lnSpc>
              <a:buSzPts val="4400"/>
            </a:pPr>
            <a:r>
              <a:rPr lang="en-US" sz="4400" dirty="0">
                <a:sym typeface="Arimo"/>
              </a:rPr>
              <a:t>Classification </a:t>
            </a:r>
            <a:endParaRPr sz="44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95">
          <a:extLst>
            <a:ext uri="{FF2B5EF4-FFF2-40B4-BE49-F238E27FC236}">
              <a16:creationId xmlns:a16="http://schemas.microsoft.com/office/drawing/2014/main" id="{FDD6D344-B5AD-EE31-AA33-7848FC09561A}"/>
            </a:ext>
          </a:extLst>
        </p:cNvPr>
        <p:cNvGrpSpPr/>
        <p:nvPr/>
      </p:nvGrpSpPr>
      <p:grpSpPr>
        <a:xfrm>
          <a:off x="0" y="0"/>
          <a:ext cx="0" cy="0"/>
          <a:chOff x="0" y="0"/>
          <a:chExt cx="0" cy="0"/>
        </a:xfrm>
      </p:grpSpPr>
      <p:grpSp>
        <p:nvGrpSpPr>
          <p:cNvPr id="196" name="Google Shape;196;p9">
            <a:extLst>
              <a:ext uri="{FF2B5EF4-FFF2-40B4-BE49-F238E27FC236}">
                <a16:creationId xmlns:a16="http://schemas.microsoft.com/office/drawing/2014/main" id="{94641667-5089-9A3B-20DA-71FBA2B5CA0D}"/>
              </a:ext>
            </a:extLst>
          </p:cNvPr>
          <p:cNvGrpSpPr/>
          <p:nvPr/>
        </p:nvGrpSpPr>
        <p:grpSpPr>
          <a:xfrm>
            <a:off x="-1143" y="9134206"/>
            <a:ext cx="18312195" cy="1166241"/>
            <a:chOff x="-1524" y="-1524"/>
            <a:chExt cx="24416259" cy="1554988"/>
          </a:xfrm>
        </p:grpSpPr>
        <p:sp>
          <p:nvSpPr>
            <p:cNvPr id="197" name="Google Shape;197;p9">
              <a:extLst>
                <a:ext uri="{FF2B5EF4-FFF2-40B4-BE49-F238E27FC236}">
                  <a16:creationId xmlns:a16="http://schemas.microsoft.com/office/drawing/2014/main" id="{E95183C9-6E93-0CDB-0B80-75CC44A97233}"/>
                </a:ext>
              </a:extLst>
            </p:cNvPr>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198" name="Google Shape;198;p9">
              <a:extLst>
                <a:ext uri="{FF2B5EF4-FFF2-40B4-BE49-F238E27FC236}">
                  <a16:creationId xmlns:a16="http://schemas.microsoft.com/office/drawing/2014/main" id="{ABE3369C-8A5D-7C29-5D2E-C6CD6E9AD4BD}"/>
                </a:ext>
              </a:extLst>
            </p:cNvPr>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9" name="Google Shape;199;p9">
            <a:extLst>
              <a:ext uri="{FF2B5EF4-FFF2-40B4-BE49-F238E27FC236}">
                <a16:creationId xmlns:a16="http://schemas.microsoft.com/office/drawing/2014/main" id="{63EF752B-8987-9B39-AA36-D7C4487D11E9}"/>
              </a:ext>
            </a:extLst>
          </p:cNvPr>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200" name="Google Shape;200;p9">
            <a:extLst>
              <a:ext uri="{FF2B5EF4-FFF2-40B4-BE49-F238E27FC236}">
                <a16:creationId xmlns:a16="http://schemas.microsoft.com/office/drawing/2014/main" id="{35645924-5AE8-6A2C-31F4-F7809BE8DCA2}"/>
              </a:ext>
            </a:extLst>
          </p:cNvPr>
          <p:cNvGrpSpPr/>
          <p:nvPr/>
        </p:nvGrpSpPr>
        <p:grpSpPr>
          <a:xfrm rot="-420599">
            <a:off x="3682422" y="9493213"/>
            <a:ext cx="15092934" cy="1652778"/>
            <a:chOff x="-1524" y="-1524"/>
            <a:chExt cx="20123911" cy="2203704"/>
          </a:xfrm>
        </p:grpSpPr>
        <p:sp>
          <p:nvSpPr>
            <p:cNvPr id="201" name="Google Shape;201;p9">
              <a:extLst>
                <a:ext uri="{FF2B5EF4-FFF2-40B4-BE49-F238E27FC236}">
                  <a16:creationId xmlns:a16="http://schemas.microsoft.com/office/drawing/2014/main" id="{DB2BF8CC-7DAD-DEE5-6317-1BF0257D98FA}"/>
                </a:ext>
              </a:extLst>
            </p:cNvPr>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202" name="Google Shape;202;p9">
              <a:extLst>
                <a:ext uri="{FF2B5EF4-FFF2-40B4-BE49-F238E27FC236}">
                  <a16:creationId xmlns:a16="http://schemas.microsoft.com/office/drawing/2014/main" id="{97232328-F8E7-A2D5-2E54-4F06CE578676}"/>
                </a:ext>
              </a:extLst>
            </p:cNvPr>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03" name="Google Shape;203;p9">
            <a:extLst>
              <a:ext uri="{FF2B5EF4-FFF2-40B4-BE49-F238E27FC236}">
                <a16:creationId xmlns:a16="http://schemas.microsoft.com/office/drawing/2014/main" id="{30A49D47-D437-9D6F-6C29-7377E8079E79}"/>
              </a:ext>
            </a:extLst>
          </p:cNvPr>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204" name="Google Shape;204;p9">
            <a:extLst>
              <a:ext uri="{FF2B5EF4-FFF2-40B4-BE49-F238E27FC236}">
                <a16:creationId xmlns:a16="http://schemas.microsoft.com/office/drawing/2014/main" id="{AEC7010C-A30C-8E9A-E0D8-691EC1E578F7}"/>
              </a:ext>
            </a:extLst>
          </p:cNvPr>
          <p:cNvSpPr txBox="1"/>
          <p:nvPr/>
        </p:nvSpPr>
        <p:spPr>
          <a:xfrm>
            <a:off x="1752600" y="1339333"/>
            <a:ext cx="15179273" cy="5751383"/>
          </a:xfrm>
          <a:prstGeom prst="rect">
            <a:avLst/>
          </a:prstGeom>
          <a:noFill/>
          <a:ln>
            <a:noFill/>
          </a:ln>
        </p:spPr>
        <p:txBody>
          <a:bodyPr spcFirstLastPara="1" wrap="square" lIns="0" tIns="0" rIns="0" bIns="0" anchor="t" anchorCtr="0">
            <a:spAutoFit/>
          </a:bodyPr>
          <a:lstStyle/>
          <a:p>
            <a:pPr marL="0" marR="0" lvl="0" indent="0" algn="just" rtl="0">
              <a:lnSpc>
                <a:spcPct val="170916"/>
              </a:lnSpc>
              <a:spcBef>
                <a:spcPts val="0"/>
              </a:spcBef>
              <a:spcAft>
                <a:spcPts val="0"/>
              </a:spcAft>
              <a:buNone/>
            </a:pPr>
            <a:endParaRPr sz="2400" b="0" i="0" u="none" strike="noStrike" cap="none" dirty="0">
              <a:solidFill>
                <a:srgbClr val="000000"/>
              </a:solidFill>
              <a:latin typeface="Calibri"/>
              <a:ea typeface="Calibri"/>
              <a:cs typeface="Calibri"/>
              <a:sym typeface="Calibri"/>
            </a:endParaRPr>
          </a:p>
          <a:p>
            <a:pPr marL="632688" marR="0" lvl="1" indent="-316344" algn="just" rtl="0">
              <a:lnSpc>
                <a:spcPct val="170916"/>
              </a:lnSpc>
              <a:spcBef>
                <a:spcPts val="0"/>
              </a:spcBef>
              <a:spcAft>
                <a:spcPts val="0"/>
              </a:spcAft>
              <a:buClr>
                <a:srgbClr val="000000"/>
              </a:buClr>
              <a:buSzPts val="2400"/>
              <a:buFont typeface="Arial"/>
              <a:buChar char="•"/>
            </a:pPr>
            <a:r>
              <a:rPr lang="en-US" sz="2400" dirty="0">
                <a:latin typeface="Arial" panose="020B0604020202020204" pitchFamily="34" charset="0"/>
                <a:cs typeface="Arial" panose="020B0604020202020204" pitchFamily="34" charset="0"/>
                <a:sym typeface="Calibri"/>
              </a:rPr>
              <a:t>Extreme weight loss may lead to impaired growth and irregular menstrual cycles in girls.</a:t>
            </a:r>
            <a:endParaRPr sz="2400" dirty="0">
              <a:latin typeface="Arial" panose="020B0604020202020204" pitchFamily="34" charset="0"/>
              <a:cs typeface="Arial" panose="020B0604020202020204" pitchFamily="34" charset="0"/>
            </a:endParaRPr>
          </a:p>
          <a:p>
            <a:pPr marL="0" marR="0" lvl="0" indent="0" algn="just" rtl="0">
              <a:lnSpc>
                <a:spcPct val="170916"/>
              </a:lnSpc>
              <a:spcBef>
                <a:spcPts val="0"/>
              </a:spcBef>
              <a:spcAft>
                <a:spcPts val="0"/>
              </a:spcAft>
              <a:buNone/>
            </a:pPr>
            <a:endParaRPr sz="2400" dirty="0">
              <a:latin typeface="Arial" panose="020B0604020202020204" pitchFamily="34" charset="0"/>
              <a:cs typeface="Arial" panose="020B0604020202020204" pitchFamily="34" charset="0"/>
              <a:sym typeface="Calibri"/>
            </a:endParaRPr>
          </a:p>
          <a:p>
            <a:pPr marL="632688" marR="0" lvl="1" indent="-316344" algn="just" rtl="0">
              <a:lnSpc>
                <a:spcPct val="170916"/>
              </a:lnSpc>
              <a:spcBef>
                <a:spcPts val="0"/>
              </a:spcBef>
              <a:spcAft>
                <a:spcPts val="0"/>
              </a:spcAft>
              <a:buClr>
                <a:srgbClr val="000000"/>
              </a:buClr>
              <a:buSzPts val="2400"/>
              <a:buFont typeface="Arial"/>
              <a:buChar char="•"/>
            </a:pPr>
            <a:r>
              <a:rPr lang="en-US" sz="2400" dirty="0">
                <a:latin typeface="Arial" panose="020B0604020202020204" pitchFamily="34" charset="0"/>
                <a:cs typeface="Arial" panose="020B0604020202020204" pitchFamily="34" charset="0"/>
                <a:sym typeface="Calibri"/>
              </a:rPr>
              <a:t>All symptoms tend to worsen with further weight loss and deterioration of both physical and mental health.</a:t>
            </a:r>
            <a:endParaRPr sz="2400" dirty="0">
              <a:latin typeface="Arial" panose="020B0604020202020204" pitchFamily="34" charset="0"/>
              <a:cs typeface="Arial" panose="020B0604020202020204" pitchFamily="34" charset="0"/>
            </a:endParaRPr>
          </a:p>
          <a:p>
            <a:pPr marL="0" marR="0" lvl="0" indent="0" algn="just" rtl="0">
              <a:lnSpc>
                <a:spcPct val="170916"/>
              </a:lnSpc>
              <a:spcBef>
                <a:spcPts val="0"/>
              </a:spcBef>
              <a:spcAft>
                <a:spcPts val="0"/>
              </a:spcAft>
              <a:buNone/>
            </a:pPr>
            <a:endParaRPr sz="2400" dirty="0">
              <a:latin typeface="Arial" panose="020B0604020202020204" pitchFamily="34" charset="0"/>
              <a:cs typeface="Arial" panose="020B0604020202020204" pitchFamily="34" charset="0"/>
              <a:sym typeface="Calibri"/>
            </a:endParaRPr>
          </a:p>
          <a:p>
            <a:pPr marL="632688" marR="0" lvl="1" indent="-316344" algn="just" rtl="0">
              <a:lnSpc>
                <a:spcPct val="170916"/>
              </a:lnSpc>
              <a:spcBef>
                <a:spcPts val="0"/>
              </a:spcBef>
              <a:spcAft>
                <a:spcPts val="0"/>
              </a:spcAft>
              <a:buClr>
                <a:srgbClr val="000000"/>
              </a:buClr>
              <a:buSzPts val="2400"/>
              <a:buFont typeface="Arial"/>
              <a:buChar char="•"/>
            </a:pPr>
            <a:r>
              <a:rPr lang="en-US" sz="2400" i="1" dirty="0">
                <a:latin typeface="Arial" panose="020B0604020202020204" pitchFamily="34" charset="0"/>
                <a:cs typeface="Arial" panose="020B0604020202020204" pitchFamily="34" charset="0"/>
                <a:sym typeface="Calibri"/>
              </a:rPr>
              <a:t>Negative judgment, criticism, and family conflict can contribute to the maintenance of the disorder. </a:t>
            </a:r>
            <a:endParaRPr sz="2400" i="1" dirty="0">
              <a:latin typeface="Arial" panose="020B0604020202020204" pitchFamily="34" charset="0"/>
              <a:cs typeface="Arial" panose="020B0604020202020204" pitchFamily="34" charset="0"/>
            </a:endParaRPr>
          </a:p>
          <a:p>
            <a:pPr marL="0" marR="0" lvl="0" indent="0" algn="just" rtl="0">
              <a:lnSpc>
                <a:spcPct val="170916"/>
              </a:lnSpc>
              <a:spcBef>
                <a:spcPts val="0"/>
              </a:spcBef>
              <a:spcAft>
                <a:spcPts val="0"/>
              </a:spcAft>
              <a:buNone/>
            </a:pPr>
            <a:endParaRPr sz="2400" dirty="0">
              <a:latin typeface="Arial" panose="020B0604020202020204" pitchFamily="34" charset="0"/>
              <a:cs typeface="Arial" panose="020B0604020202020204" pitchFamily="34" charset="0"/>
              <a:sym typeface="Calibri"/>
            </a:endParaRPr>
          </a:p>
          <a:p>
            <a:pPr marL="632688" marR="0" lvl="1" indent="-316344" algn="just" rtl="0">
              <a:lnSpc>
                <a:spcPct val="170916"/>
              </a:lnSpc>
              <a:spcBef>
                <a:spcPts val="0"/>
              </a:spcBef>
              <a:spcAft>
                <a:spcPts val="0"/>
              </a:spcAft>
              <a:buClr>
                <a:srgbClr val="000000"/>
              </a:buClr>
              <a:buSzPts val="2400"/>
              <a:buFont typeface="Arial"/>
              <a:buChar char="•"/>
            </a:pPr>
            <a:r>
              <a:rPr lang="en-US" sz="2400" dirty="0">
                <a:latin typeface="Arial" panose="020B0604020202020204" pitchFamily="34" charset="0"/>
                <a:cs typeface="Arial" panose="020B0604020202020204" pitchFamily="34" charset="0"/>
                <a:sym typeface="Calibri"/>
              </a:rPr>
              <a:t>People with AN do not often recognize their condition and avoid seeking help. If chronic, the symptoms may become part of the individual’s identity, especially if the disorder is perceived as </a:t>
            </a:r>
            <a:r>
              <a:rPr lang="en-US" sz="2400" b="1" dirty="0">
                <a:latin typeface="Arial" panose="020B0604020202020204" pitchFamily="34" charset="0"/>
                <a:cs typeface="Arial" panose="020B0604020202020204" pitchFamily="34" charset="0"/>
                <a:sym typeface="Calibri"/>
              </a:rPr>
              <a:t>ego-syntonic.</a:t>
            </a:r>
            <a:r>
              <a:rPr lang="en-US" sz="2400" dirty="0">
                <a:latin typeface="Arial" panose="020B0604020202020204" pitchFamily="34" charset="0"/>
                <a:cs typeface="Arial" panose="020B0604020202020204" pitchFamily="34" charset="0"/>
                <a:sym typeface="Calibri"/>
              </a:rPr>
              <a:t> </a:t>
            </a:r>
            <a:endParaRPr sz="2400" dirty="0">
              <a:latin typeface="Arial" panose="020B0604020202020204" pitchFamily="34" charset="0"/>
              <a:cs typeface="Arial" panose="020B0604020202020204" pitchFamily="34" charset="0"/>
            </a:endParaRPr>
          </a:p>
        </p:txBody>
      </p:sp>
      <p:sp>
        <p:nvSpPr>
          <p:cNvPr id="2" name="Google Shape;191;p8">
            <a:extLst>
              <a:ext uri="{FF2B5EF4-FFF2-40B4-BE49-F238E27FC236}">
                <a16:creationId xmlns:a16="http://schemas.microsoft.com/office/drawing/2014/main" id="{69882634-DB70-95E2-975E-CAFD89637BD5}"/>
              </a:ext>
            </a:extLst>
          </p:cNvPr>
          <p:cNvSpPr txBox="1"/>
          <p:nvPr/>
        </p:nvSpPr>
        <p:spPr>
          <a:xfrm>
            <a:off x="615143" y="421640"/>
            <a:ext cx="15927184" cy="1130181"/>
          </a:xfrm>
          <a:prstGeom prst="rect">
            <a:avLst/>
          </a:prstGeom>
          <a:noFill/>
          <a:ln>
            <a:noFill/>
          </a:ln>
        </p:spPr>
        <p:txBody>
          <a:bodyPr spcFirstLastPara="1" wrap="square" lIns="0" tIns="0" rIns="0" bIns="0" anchor="t" anchorCtr="0">
            <a:spAutoFit/>
          </a:bodyPr>
          <a:lstStyle/>
          <a:p>
            <a:pPr marL="0" marR="0" lvl="0" indent="0" algn="ctr" rtl="0">
              <a:lnSpc>
                <a:spcPct val="135625"/>
              </a:lnSpc>
              <a:spcBef>
                <a:spcPts val="0"/>
              </a:spcBef>
              <a:spcAft>
                <a:spcPts val="0"/>
              </a:spcAft>
              <a:buNone/>
            </a:pPr>
            <a:r>
              <a:rPr lang="en-US" sz="5400" dirty="0">
                <a:solidFill>
                  <a:srgbClr val="E98E24"/>
                </a:solidFill>
                <a:sym typeface="Calibri"/>
              </a:rPr>
              <a:t>AN: complications</a:t>
            </a:r>
            <a:endParaRPr lang="en-US" sz="5400" dirty="0">
              <a:solidFill>
                <a:srgbClr val="E98E24"/>
              </a:solidFill>
            </a:endParaRPr>
          </a:p>
        </p:txBody>
      </p:sp>
    </p:spTree>
    <p:extLst>
      <p:ext uri="{BB962C8B-B14F-4D97-AF65-F5344CB8AC3E}">
        <p14:creationId xmlns:p14="http://schemas.microsoft.com/office/powerpoint/2010/main" val="28761172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grpSp>
        <p:nvGrpSpPr>
          <p:cNvPr id="236" name="Google Shape;236;p12"/>
          <p:cNvGrpSpPr/>
          <p:nvPr/>
        </p:nvGrpSpPr>
        <p:grpSpPr>
          <a:xfrm>
            <a:off x="-1143" y="9134206"/>
            <a:ext cx="18312195" cy="1166241"/>
            <a:chOff x="-1524" y="-1524"/>
            <a:chExt cx="24416259" cy="1554988"/>
          </a:xfrm>
        </p:grpSpPr>
        <p:sp>
          <p:nvSpPr>
            <p:cNvPr id="237" name="Google Shape;237;p12"/>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238" name="Google Shape;238;p12"/>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39" name="Google Shape;239;p12"/>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240" name="Google Shape;240;p12"/>
          <p:cNvGrpSpPr/>
          <p:nvPr/>
        </p:nvGrpSpPr>
        <p:grpSpPr>
          <a:xfrm rot="-420599">
            <a:off x="3682422" y="9493213"/>
            <a:ext cx="15092934" cy="1652778"/>
            <a:chOff x="-1524" y="-1524"/>
            <a:chExt cx="20123911" cy="2203704"/>
          </a:xfrm>
        </p:grpSpPr>
        <p:sp>
          <p:nvSpPr>
            <p:cNvPr id="241" name="Google Shape;241;p12"/>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242" name="Google Shape;242;p12"/>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43" name="Google Shape;243;p12"/>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244" name="Google Shape;244;p12"/>
          <p:cNvSpPr txBox="1"/>
          <p:nvPr/>
        </p:nvSpPr>
        <p:spPr>
          <a:xfrm>
            <a:off x="2204573" y="1526090"/>
            <a:ext cx="13878853" cy="7540526"/>
          </a:xfrm>
          <a:prstGeom prst="rect">
            <a:avLst/>
          </a:prstGeom>
          <a:noFill/>
          <a:ln>
            <a:noFill/>
          </a:ln>
        </p:spPr>
        <p:txBody>
          <a:bodyPr spcFirstLastPara="1" wrap="square" lIns="0" tIns="0" rIns="0" bIns="0" anchor="t" anchorCtr="0">
            <a:spAutoFit/>
          </a:bodyPr>
          <a:lstStyle/>
          <a:p>
            <a:pPr marL="666751" marR="0" lvl="1" indent="-342900" algn="just" rtl="0">
              <a:lnSpc>
                <a:spcPct val="175000"/>
              </a:lnSpc>
              <a:spcBef>
                <a:spcPts val="0"/>
              </a:spcBef>
              <a:spcAft>
                <a:spcPts val="0"/>
              </a:spcAft>
              <a:buClr>
                <a:srgbClr val="000000"/>
              </a:buClr>
              <a:buSzPts val="2400"/>
              <a:buFont typeface="Wingdings" panose="05000000000000000000" pitchFamily="2" charset="2"/>
              <a:buChar char="§"/>
            </a:pPr>
            <a:r>
              <a:rPr lang="en-US" sz="2800" b="0" i="0" u="none" strike="noStrike" cap="none" dirty="0">
                <a:solidFill>
                  <a:srgbClr val="000000"/>
                </a:solidFill>
                <a:latin typeface="Arial" panose="020B0604020202020204" pitchFamily="34" charset="0"/>
                <a:ea typeface="Calibri"/>
                <a:cs typeface="Arial" panose="020B0604020202020204" pitchFamily="34" charset="0"/>
                <a:sym typeface="Calibri"/>
              </a:rPr>
              <a:t>Tendency to hide food and avoid meals with others.</a:t>
            </a:r>
            <a:endParaRPr sz="2800" dirty="0">
              <a:latin typeface="Arial" panose="020B0604020202020204" pitchFamily="34" charset="0"/>
              <a:cs typeface="Arial" panose="020B0604020202020204" pitchFamily="34" charset="0"/>
            </a:endParaRPr>
          </a:p>
          <a:p>
            <a:pPr marL="666751" marR="0" lvl="1" indent="-342900" algn="just" rtl="0">
              <a:lnSpc>
                <a:spcPct val="175000"/>
              </a:lnSpc>
              <a:spcBef>
                <a:spcPts val="0"/>
              </a:spcBef>
              <a:spcAft>
                <a:spcPts val="0"/>
              </a:spcAft>
              <a:buClr>
                <a:srgbClr val="000000"/>
              </a:buClr>
              <a:buSzPts val="2400"/>
              <a:buFont typeface="Wingdings" panose="05000000000000000000" pitchFamily="2" charset="2"/>
              <a:buChar char="§"/>
            </a:pPr>
            <a:r>
              <a:rPr lang="en-US" sz="2800" b="0" i="0" u="none" strike="noStrike" cap="none" dirty="0">
                <a:solidFill>
                  <a:srgbClr val="000000"/>
                </a:solidFill>
                <a:latin typeface="Arial" panose="020B0604020202020204" pitchFamily="34" charset="0"/>
                <a:ea typeface="Calibri"/>
                <a:cs typeface="Arial" panose="020B0604020202020204" pitchFamily="34" charset="0"/>
                <a:sym typeface="Calibri"/>
              </a:rPr>
              <a:t>Cutting food into very small pieces or constantly rearranging food on the plate.</a:t>
            </a:r>
            <a:endParaRPr sz="2800" dirty="0">
              <a:latin typeface="Arial" panose="020B0604020202020204" pitchFamily="34" charset="0"/>
              <a:cs typeface="Arial" panose="020B0604020202020204" pitchFamily="34" charset="0"/>
            </a:endParaRPr>
          </a:p>
          <a:p>
            <a:pPr marL="666751" marR="0" lvl="1" indent="-342900" algn="just" rtl="0">
              <a:lnSpc>
                <a:spcPct val="175000"/>
              </a:lnSpc>
              <a:spcBef>
                <a:spcPts val="0"/>
              </a:spcBef>
              <a:spcAft>
                <a:spcPts val="0"/>
              </a:spcAft>
              <a:buClr>
                <a:srgbClr val="000000"/>
              </a:buClr>
              <a:buSzPts val="2400"/>
              <a:buFont typeface="Wingdings" panose="05000000000000000000" pitchFamily="2" charset="2"/>
              <a:buChar char="§"/>
            </a:pPr>
            <a:r>
              <a:rPr lang="en-US" sz="2800" b="0" i="0" u="none" strike="noStrike" cap="none" dirty="0">
                <a:solidFill>
                  <a:srgbClr val="000000"/>
                </a:solidFill>
                <a:latin typeface="Arial" panose="020B0604020202020204" pitchFamily="34" charset="0"/>
                <a:ea typeface="Calibri"/>
                <a:cs typeface="Arial" panose="020B0604020202020204" pitchFamily="34" charset="0"/>
                <a:sym typeface="Calibri"/>
              </a:rPr>
              <a:t>Skipping meals becomes frequent, often with excuses such as “not hungry” or “already ate.”</a:t>
            </a:r>
            <a:endParaRPr sz="2800" dirty="0">
              <a:latin typeface="Arial" panose="020B0604020202020204" pitchFamily="34" charset="0"/>
              <a:cs typeface="Arial" panose="020B0604020202020204" pitchFamily="34" charset="0"/>
            </a:endParaRPr>
          </a:p>
          <a:p>
            <a:pPr marL="666751" marR="0" lvl="1" indent="-342900" algn="just" rtl="0">
              <a:lnSpc>
                <a:spcPct val="175000"/>
              </a:lnSpc>
              <a:spcBef>
                <a:spcPts val="0"/>
              </a:spcBef>
              <a:spcAft>
                <a:spcPts val="0"/>
              </a:spcAft>
              <a:buClr>
                <a:srgbClr val="000000"/>
              </a:buClr>
              <a:buSzPts val="2400"/>
              <a:buFont typeface="Wingdings" panose="05000000000000000000" pitchFamily="2" charset="2"/>
              <a:buChar char="§"/>
            </a:pPr>
            <a:r>
              <a:rPr lang="en-US" sz="2800" b="0" i="0" u="none" strike="noStrike" cap="none" dirty="0">
                <a:solidFill>
                  <a:srgbClr val="000000"/>
                </a:solidFill>
                <a:latin typeface="Arial" panose="020B0604020202020204" pitchFamily="34" charset="0"/>
                <a:ea typeface="Calibri"/>
                <a:cs typeface="Arial" panose="020B0604020202020204" pitchFamily="34" charset="0"/>
                <a:sym typeface="Calibri"/>
              </a:rPr>
              <a:t>Food preparation may involve rigid rituals, avoiding entire food groups (e.g., carbs, fats).</a:t>
            </a:r>
            <a:endParaRPr sz="2800" dirty="0">
              <a:latin typeface="Arial" panose="020B0604020202020204" pitchFamily="34" charset="0"/>
              <a:cs typeface="Arial" panose="020B0604020202020204" pitchFamily="34" charset="0"/>
            </a:endParaRPr>
          </a:p>
          <a:p>
            <a:pPr marL="666751" marR="0" lvl="1" indent="-342900" algn="just" rtl="0">
              <a:lnSpc>
                <a:spcPct val="175000"/>
              </a:lnSpc>
              <a:spcBef>
                <a:spcPts val="0"/>
              </a:spcBef>
              <a:spcAft>
                <a:spcPts val="0"/>
              </a:spcAft>
              <a:buClr>
                <a:srgbClr val="000000"/>
              </a:buClr>
              <a:buSzPts val="2400"/>
              <a:buFont typeface="Wingdings" panose="05000000000000000000" pitchFamily="2" charset="2"/>
              <a:buChar char="§"/>
            </a:pPr>
            <a:r>
              <a:rPr lang="en-US" sz="2800" b="0" i="0" u="none" strike="noStrike" cap="none" dirty="0">
                <a:solidFill>
                  <a:srgbClr val="000000"/>
                </a:solidFill>
                <a:latin typeface="Arial" panose="020B0604020202020204" pitchFamily="34" charset="0"/>
                <a:ea typeface="Calibri"/>
                <a:cs typeface="Arial" panose="020B0604020202020204" pitchFamily="34" charset="0"/>
                <a:sym typeface="Calibri"/>
              </a:rPr>
              <a:t>Indirect signs of compensatory behaviors can emerge, like spending a long time in the bathroom right after meals, excessive physical activity.</a:t>
            </a:r>
            <a:endParaRPr sz="2800" dirty="0">
              <a:latin typeface="Arial" panose="020B0604020202020204" pitchFamily="34" charset="0"/>
              <a:cs typeface="Arial" panose="020B0604020202020204" pitchFamily="34" charset="0"/>
            </a:endParaRPr>
          </a:p>
          <a:p>
            <a:pPr marL="666751" marR="0" lvl="1" indent="-342900" algn="just" rtl="0">
              <a:lnSpc>
                <a:spcPct val="175000"/>
              </a:lnSpc>
              <a:spcBef>
                <a:spcPts val="0"/>
              </a:spcBef>
              <a:spcAft>
                <a:spcPts val="0"/>
              </a:spcAft>
              <a:buClr>
                <a:srgbClr val="000000"/>
              </a:buClr>
              <a:buSzPts val="2400"/>
              <a:buFont typeface="Wingdings" panose="05000000000000000000" pitchFamily="2" charset="2"/>
              <a:buChar char="§"/>
            </a:pPr>
            <a:r>
              <a:rPr lang="en-US" sz="2800" b="0" i="0" u="none" strike="noStrike" cap="none" dirty="0">
                <a:solidFill>
                  <a:srgbClr val="000000"/>
                </a:solidFill>
                <a:latin typeface="Arial" panose="020B0604020202020204" pitchFamily="34" charset="0"/>
                <a:ea typeface="Calibri"/>
                <a:cs typeface="Arial" panose="020B0604020202020204" pitchFamily="34" charset="0"/>
                <a:sym typeface="Calibri"/>
              </a:rPr>
              <a:t>Emotional and behavioral changes may be present, including mood swings and disturbed sleep patterns. </a:t>
            </a:r>
            <a:endParaRPr sz="2800" dirty="0">
              <a:latin typeface="Arial" panose="020B0604020202020204" pitchFamily="34" charset="0"/>
              <a:cs typeface="Arial" panose="020B0604020202020204" pitchFamily="34" charset="0"/>
            </a:endParaRPr>
          </a:p>
        </p:txBody>
      </p:sp>
      <p:sp>
        <p:nvSpPr>
          <p:cNvPr id="245" name="Google Shape;245;p12"/>
          <p:cNvSpPr txBox="1"/>
          <p:nvPr/>
        </p:nvSpPr>
        <p:spPr>
          <a:xfrm>
            <a:off x="3092335" y="220342"/>
            <a:ext cx="11488189" cy="1238159"/>
          </a:xfrm>
          <a:prstGeom prst="rect">
            <a:avLst/>
          </a:prstGeom>
          <a:noFill/>
          <a:ln>
            <a:noFill/>
          </a:ln>
        </p:spPr>
        <p:txBody>
          <a:bodyPr spcFirstLastPara="1" wrap="square" lIns="0" tIns="0" rIns="0" bIns="0" anchor="t" anchorCtr="0">
            <a:spAutoFit/>
          </a:bodyPr>
          <a:lstStyle/>
          <a:p>
            <a:pPr marL="0" marR="0" lvl="0" indent="0" algn="ctr" rtl="0">
              <a:lnSpc>
                <a:spcPct val="148718"/>
              </a:lnSpc>
              <a:spcBef>
                <a:spcPts val="0"/>
              </a:spcBef>
              <a:spcAft>
                <a:spcPts val="0"/>
              </a:spcAft>
              <a:buNone/>
            </a:pPr>
            <a:r>
              <a:rPr lang="en-US" sz="5400" dirty="0">
                <a:solidFill>
                  <a:srgbClr val="E98E24"/>
                </a:solidFill>
                <a:sym typeface="Calibri"/>
              </a:rPr>
              <a:t>What parents might notice 1/2</a:t>
            </a:r>
            <a:endParaRPr sz="5400" dirty="0">
              <a:solidFill>
                <a:srgbClr val="E98E24"/>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grpSp>
        <p:nvGrpSpPr>
          <p:cNvPr id="250" name="Google Shape;250;p13"/>
          <p:cNvGrpSpPr/>
          <p:nvPr/>
        </p:nvGrpSpPr>
        <p:grpSpPr>
          <a:xfrm>
            <a:off x="-1143" y="9134206"/>
            <a:ext cx="18312195" cy="1166241"/>
            <a:chOff x="-1524" y="-1524"/>
            <a:chExt cx="24416259" cy="1554988"/>
          </a:xfrm>
        </p:grpSpPr>
        <p:sp>
          <p:nvSpPr>
            <p:cNvPr id="251" name="Google Shape;251;p13"/>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252" name="Google Shape;252;p13"/>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53" name="Google Shape;253;p13"/>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254" name="Google Shape;254;p13"/>
          <p:cNvGrpSpPr/>
          <p:nvPr/>
        </p:nvGrpSpPr>
        <p:grpSpPr>
          <a:xfrm rot="-420599">
            <a:off x="3682422" y="9493213"/>
            <a:ext cx="15092934" cy="1652778"/>
            <a:chOff x="-1524" y="-1524"/>
            <a:chExt cx="20123911" cy="2203704"/>
          </a:xfrm>
        </p:grpSpPr>
        <p:sp>
          <p:nvSpPr>
            <p:cNvPr id="255" name="Google Shape;255;p13"/>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256" name="Google Shape;256;p13"/>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57" name="Google Shape;257;p13"/>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258" name="Google Shape;258;p13"/>
          <p:cNvSpPr txBox="1"/>
          <p:nvPr/>
        </p:nvSpPr>
        <p:spPr>
          <a:xfrm>
            <a:off x="116955" y="1135919"/>
            <a:ext cx="17839113" cy="7583615"/>
          </a:xfrm>
          <a:prstGeom prst="rect">
            <a:avLst/>
          </a:prstGeom>
          <a:noFill/>
          <a:ln>
            <a:noFill/>
          </a:ln>
        </p:spPr>
        <p:txBody>
          <a:bodyPr spcFirstLastPara="1" wrap="square" lIns="0" tIns="0" rIns="0" bIns="0" anchor="t" anchorCtr="0">
            <a:spAutoFit/>
          </a:bodyPr>
          <a:lstStyle/>
          <a:p>
            <a:pPr marL="342900" marR="0" lvl="0" indent="-342900" algn="just" rtl="0">
              <a:lnSpc>
                <a:spcPct val="140000"/>
              </a:lnSpc>
              <a:spcBef>
                <a:spcPts val="0"/>
              </a:spcBef>
              <a:spcAft>
                <a:spcPts val="0"/>
              </a:spcAft>
              <a:buFont typeface="Wingdings" panose="05000000000000000000" pitchFamily="2" charset="2"/>
              <a:buChar char="§"/>
            </a:pPr>
            <a:r>
              <a:rPr lang="en-US" sz="3200" b="1" i="0" u="none" strike="noStrike" cap="none" dirty="0">
                <a:solidFill>
                  <a:srgbClr val="000000"/>
                </a:solidFill>
                <a:latin typeface="Arial" panose="020B0604020202020204" pitchFamily="34" charset="0"/>
                <a:ea typeface="Calibri"/>
                <a:cs typeface="Arial" panose="020B0604020202020204" pitchFamily="34" charset="0"/>
                <a:sym typeface="Calibri"/>
              </a:rPr>
              <a:t>Social Withdrawal: </a:t>
            </a:r>
            <a:r>
              <a:rPr lang="en-US" sz="3200" b="0" i="0" u="none" strike="noStrike" cap="none" dirty="0">
                <a:solidFill>
                  <a:srgbClr val="000000"/>
                </a:solidFill>
                <a:latin typeface="Arial" panose="020B0604020202020204" pitchFamily="34" charset="0"/>
                <a:ea typeface="Calibri"/>
                <a:cs typeface="Arial" panose="020B0604020202020204" pitchFamily="34" charset="0"/>
                <a:sym typeface="Calibri"/>
              </a:rPr>
              <a:t>progressive isolation from family, peers, and social settings.</a:t>
            </a:r>
            <a:endParaRPr sz="3200" dirty="0">
              <a:latin typeface="Arial" panose="020B0604020202020204" pitchFamily="34" charset="0"/>
              <a:cs typeface="Arial" panose="020B0604020202020204" pitchFamily="34" charset="0"/>
            </a:endParaRPr>
          </a:p>
          <a:p>
            <a:pPr marL="342900" marR="0" lvl="0" indent="-342900" algn="just" rtl="0">
              <a:lnSpc>
                <a:spcPct val="140000"/>
              </a:lnSpc>
              <a:spcBef>
                <a:spcPts val="0"/>
              </a:spcBef>
              <a:spcAft>
                <a:spcPts val="0"/>
              </a:spcAft>
              <a:buFont typeface="Wingdings" panose="05000000000000000000" pitchFamily="2" charset="2"/>
              <a:buChar char="§"/>
            </a:pPr>
            <a:r>
              <a:rPr lang="en-US" sz="3200" b="1" i="0" u="none" strike="noStrike" cap="none" dirty="0">
                <a:solidFill>
                  <a:srgbClr val="000000"/>
                </a:solidFill>
                <a:latin typeface="Arial" panose="020B0604020202020204" pitchFamily="34" charset="0"/>
                <a:ea typeface="Calibri"/>
                <a:cs typeface="Arial" panose="020B0604020202020204" pitchFamily="34" charset="0"/>
                <a:sym typeface="Calibri"/>
              </a:rPr>
              <a:t>Academic &amp; Athletic Overcommitment: </a:t>
            </a:r>
            <a:r>
              <a:rPr lang="en-US" sz="3200" b="0" i="0" u="none" strike="noStrike" cap="none" dirty="0">
                <a:solidFill>
                  <a:srgbClr val="000000"/>
                </a:solidFill>
                <a:latin typeface="Arial" panose="020B0604020202020204" pitchFamily="34" charset="0"/>
                <a:ea typeface="Calibri"/>
                <a:cs typeface="Arial" panose="020B0604020202020204" pitchFamily="34" charset="0"/>
                <a:sym typeface="Calibri"/>
              </a:rPr>
              <a:t>intense dedication to school and sports, often with initially preserved performance. Low tolerance for failure or academic setbacks. </a:t>
            </a:r>
            <a:endParaRPr sz="3200" dirty="0">
              <a:latin typeface="Arial" panose="020B0604020202020204" pitchFamily="34" charset="0"/>
              <a:cs typeface="Arial" panose="020B0604020202020204" pitchFamily="34" charset="0"/>
            </a:endParaRPr>
          </a:p>
          <a:p>
            <a:pPr marL="342900" marR="0" lvl="0" indent="-342900" algn="just" rtl="0">
              <a:lnSpc>
                <a:spcPct val="140000"/>
              </a:lnSpc>
              <a:spcBef>
                <a:spcPts val="0"/>
              </a:spcBef>
              <a:spcAft>
                <a:spcPts val="0"/>
              </a:spcAft>
              <a:buFont typeface="Wingdings" panose="05000000000000000000" pitchFamily="2" charset="2"/>
              <a:buChar char="§"/>
            </a:pPr>
            <a:r>
              <a:rPr lang="en-US" sz="3200" b="1" i="0" u="none" strike="noStrike" cap="none" dirty="0">
                <a:solidFill>
                  <a:srgbClr val="000000"/>
                </a:solidFill>
                <a:latin typeface="Arial" panose="020B0604020202020204" pitchFamily="34" charset="0"/>
                <a:ea typeface="Calibri"/>
                <a:cs typeface="Arial" panose="020B0604020202020204" pitchFamily="34" charset="0"/>
                <a:sym typeface="Calibri"/>
              </a:rPr>
              <a:t>Compulsive Behaviors: </a:t>
            </a:r>
            <a:r>
              <a:rPr lang="en-US" sz="3200" b="0" i="0" u="none" strike="noStrike" cap="none" dirty="0">
                <a:solidFill>
                  <a:srgbClr val="000000"/>
                </a:solidFill>
                <a:latin typeface="Arial" panose="020B0604020202020204" pitchFamily="34" charset="0"/>
                <a:ea typeface="Calibri"/>
                <a:cs typeface="Arial" panose="020B0604020202020204" pitchFamily="34" charset="0"/>
                <a:sym typeface="Calibri"/>
              </a:rPr>
              <a:t>constant movement, excessive exercise, sometimes even when lacking energy.</a:t>
            </a:r>
            <a:endParaRPr sz="3200" dirty="0">
              <a:latin typeface="Arial" panose="020B0604020202020204" pitchFamily="34" charset="0"/>
              <a:cs typeface="Arial" panose="020B0604020202020204" pitchFamily="34" charset="0"/>
            </a:endParaRPr>
          </a:p>
          <a:p>
            <a:pPr marL="342900" marR="0" lvl="0" indent="-342900" algn="just" rtl="0">
              <a:lnSpc>
                <a:spcPct val="140000"/>
              </a:lnSpc>
              <a:spcBef>
                <a:spcPts val="0"/>
              </a:spcBef>
              <a:spcAft>
                <a:spcPts val="0"/>
              </a:spcAft>
              <a:buFont typeface="Wingdings" panose="05000000000000000000" pitchFamily="2" charset="2"/>
              <a:buChar char="§"/>
            </a:pPr>
            <a:r>
              <a:rPr lang="en-US" sz="3200" b="1" i="0" u="none" strike="noStrike" cap="none" dirty="0">
                <a:solidFill>
                  <a:srgbClr val="000000"/>
                </a:solidFill>
                <a:latin typeface="Arial" panose="020B0604020202020204" pitchFamily="34" charset="0"/>
                <a:ea typeface="Calibri"/>
                <a:cs typeface="Arial" panose="020B0604020202020204" pitchFamily="34" charset="0"/>
                <a:sym typeface="Calibri"/>
              </a:rPr>
              <a:t>Hydration Issues: </a:t>
            </a:r>
            <a:r>
              <a:rPr lang="en-US" sz="3200" b="0" i="0" u="none" strike="noStrike" cap="none" dirty="0">
                <a:solidFill>
                  <a:srgbClr val="000000"/>
                </a:solidFill>
                <a:latin typeface="Arial" panose="020B0604020202020204" pitchFamily="34" charset="0"/>
                <a:ea typeface="Calibri"/>
                <a:cs typeface="Arial" panose="020B0604020202020204" pitchFamily="34" charset="0"/>
                <a:sym typeface="Calibri"/>
              </a:rPr>
              <a:t>either excessive water intake or intentional dehydration.</a:t>
            </a:r>
            <a:endParaRPr sz="3200" dirty="0">
              <a:latin typeface="Arial" panose="020B0604020202020204" pitchFamily="34" charset="0"/>
              <a:cs typeface="Arial" panose="020B0604020202020204" pitchFamily="34" charset="0"/>
            </a:endParaRPr>
          </a:p>
          <a:p>
            <a:pPr marL="342900" marR="0" lvl="0" indent="-342900" algn="just" rtl="0">
              <a:lnSpc>
                <a:spcPct val="140000"/>
              </a:lnSpc>
              <a:spcBef>
                <a:spcPts val="0"/>
              </a:spcBef>
              <a:spcAft>
                <a:spcPts val="0"/>
              </a:spcAft>
              <a:buFont typeface="Wingdings" panose="05000000000000000000" pitchFamily="2" charset="2"/>
              <a:buChar char="§"/>
            </a:pPr>
            <a:r>
              <a:rPr lang="en-US" sz="3200" b="1" i="0" u="none" strike="noStrike" cap="none" dirty="0">
                <a:solidFill>
                  <a:srgbClr val="000000"/>
                </a:solidFill>
                <a:latin typeface="Arial" panose="020B0604020202020204" pitchFamily="34" charset="0"/>
                <a:ea typeface="Calibri"/>
                <a:cs typeface="Arial" panose="020B0604020202020204" pitchFamily="34" charset="0"/>
                <a:sym typeface="Calibri"/>
              </a:rPr>
              <a:t>Unusual Clothing Choices: </a:t>
            </a:r>
            <a:r>
              <a:rPr lang="en-US" sz="3200" b="0" i="0" u="none" strike="noStrike" cap="none" dirty="0">
                <a:solidFill>
                  <a:srgbClr val="000000"/>
                </a:solidFill>
                <a:latin typeface="Arial" panose="020B0604020202020204" pitchFamily="34" charset="0"/>
                <a:ea typeface="Calibri"/>
                <a:cs typeface="Arial" panose="020B0604020202020204" pitchFamily="34" charset="0"/>
                <a:sym typeface="Calibri"/>
              </a:rPr>
              <a:t>overly covering clothes due to perceived cold (early stages) vs minimal clothing to promote heat loss and "burn calories" (later stages).</a:t>
            </a:r>
            <a:endParaRPr sz="3200" dirty="0">
              <a:latin typeface="Arial" panose="020B0604020202020204" pitchFamily="34" charset="0"/>
              <a:cs typeface="Arial" panose="020B0604020202020204" pitchFamily="34" charset="0"/>
            </a:endParaRPr>
          </a:p>
          <a:p>
            <a:pPr marL="342900" marR="0" lvl="0" indent="-342900" algn="just" rtl="0">
              <a:lnSpc>
                <a:spcPct val="140000"/>
              </a:lnSpc>
              <a:spcBef>
                <a:spcPts val="0"/>
              </a:spcBef>
              <a:spcAft>
                <a:spcPts val="0"/>
              </a:spcAft>
              <a:buFont typeface="Wingdings" panose="05000000000000000000" pitchFamily="2" charset="2"/>
              <a:buChar char="§"/>
            </a:pPr>
            <a:r>
              <a:rPr lang="en-US" sz="3200" b="1" i="0" u="none" strike="noStrike" cap="none" dirty="0">
                <a:solidFill>
                  <a:srgbClr val="000000"/>
                </a:solidFill>
                <a:latin typeface="Arial" panose="020B0604020202020204" pitchFamily="34" charset="0"/>
                <a:ea typeface="Calibri"/>
                <a:cs typeface="Arial" panose="020B0604020202020204" pitchFamily="34" charset="0"/>
                <a:sym typeface="Calibri"/>
              </a:rPr>
              <a:t>Mood Symptoms, disturbed sleep patterns, gastrointestinal complaints, asthenia and in the final phases progressive decline in performance. </a:t>
            </a:r>
            <a:endParaRPr sz="3200" dirty="0">
              <a:latin typeface="Arial" panose="020B0604020202020204" pitchFamily="34" charset="0"/>
              <a:cs typeface="Arial" panose="020B0604020202020204" pitchFamily="34" charset="0"/>
            </a:endParaRPr>
          </a:p>
          <a:p>
            <a:pPr marL="342900" marR="0" lvl="0" indent="-342900" algn="just" rtl="0">
              <a:lnSpc>
                <a:spcPct val="140000"/>
              </a:lnSpc>
              <a:spcBef>
                <a:spcPts val="0"/>
              </a:spcBef>
              <a:spcAft>
                <a:spcPts val="0"/>
              </a:spcAft>
              <a:buFont typeface="Wingdings" panose="05000000000000000000" pitchFamily="2" charset="2"/>
              <a:buChar char="§"/>
            </a:pPr>
            <a:r>
              <a:rPr lang="en-US" sz="3200" b="1" i="0" u="none" strike="noStrike" cap="none" dirty="0">
                <a:solidFill>
                  <a:srgbClr val="000000"/>
                </a:solidFill>
                <a:latin typeface="Arial" panose="020B0604020202020204" pitchFamily="34" charset="0"/>
                <a:ea typeface="Calibri"/>
                <a:cs typeface="Arial" panose="020B0604020202020204" pitchFamily="34" charset="0"/>
                <a:sym typeface="Calibri"/>
              </a:rPr>
              <a:t>Amenorrhea or menstrual irregularities in girls, beyond two years after menarche.</a:t>
            </a:r>
            <a:endParaRPr sz="3200" dirty="0">
              <a:latin typeface="Arial" panose="020B0604020202020204" pitchFamily="34" charset="0"/>
              <a:cs typeface="Arial" panose="020B0604020202020204" pitchFamily="34" charset="0"/>
            </a:endParaRPr>
          </a:p>
        </p:txBody>
      </p:sp>
      <p:sp>
        <p:nvSpPr>
          <p:cNvPr id="3" name="CasellaDiTesto 2">
            <a:extLst>
              <a:ext uri="{FF2B5EF4-FFF2-40B4-BE49-F238E27FC236}">
                <a16:creationId xmlns:a16="http://schemas.microsoft.com/office/drawing/2014/main" id="{3836C7BB-E8B0-4457-FB3E-761AEDDAC3CE}"/>
              </a:ext>
            </a:extLst>
          </p:cNvPr>
          <p:cNvSpPr txBox="1"/>
          <p:nvPr/>
        </p:nvSpPr>
        <p:spPr>
          <a:xfrm>
            <a:off x="4331509" y="-40316"/>
            <a:ext cx="9410006" cy="1178656"/>
          </a:xfrm>
          <a:prstGeom prst="rect">
            <a:avLst/>
          </a:prstGeom>
          <a:noFill/>
        </p:spPr>
        <p:txBody>
          <a:bodyPr wrap="square">
            <a:spAutoFit/>
          </a:bodyPr>
          <a:lstStyle/>
          <a:p>
            <a:pPr marL="0" marR="0" lvl="0" indent="0" algn="ctr" rtl="0">
              <a:lnSpc>
                <a:spcPct val="148718"/>
              </a:lnSpc>
              <a:spcBef>
                <a:spcPts val="0"/>
              </a:spcBef>
              <a:spcAft>
                <a:spcPts val="0"/>
              </a:spcAft>
              <a:buNone/>
            </a:pPr>
            <a:r>
              <a:rPr lang="en-US" sz="5400" dirty="0">
                <a:solidFill>
                  <a:srgbClr val="E98E24"/>
                </a:solidFill>
                <a:sym typeface="Calibri"/>
              </a:rPr>
              <a:t>What parents might notice 2/2</a:t>
            </a:r>
            <a:endParaRPr lang="en-US" sz="5400" dirty="0">
              <a:solidFill>
                <a:srgbClr val="E98E24"/>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grpSp>
        <p:nvGrpSpPr>
          <p:cNvPr id="222" name="Google Shape;222;p11"/>
          <p:cNvGrpSpPr/>
          <p:nvPr/>
        </p:nvGrpSpPr>
        <p:grpSpPr>
          <a:xfrm>
            <a:off x="-1143" y="9134206"/>
            <a:ext cx="18312195" cy="1166241"/>
            <a:chOff x="-1524" y="-1524"/>
            <a:chExt cx="24416259" cy="1554988"/>
          </a:xfrm>
        </p:grpSpPr>
        <p:sp>
          <p:nvSpPr>
            <p:cNvPr id="223" name="Google Shape;223;p11"/>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224" name="Google Shape;224;p11"/>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25" name="Google Shape;225;p11"/>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226" name="Google Shape;226;p11"/>
          <p:cNvGrpSpPr/>
          <p:nvPr/>
        </p:nvGrpSpPr>
        <p:grpSpPr>
          <a:xfrm rot="-420599">
            <a:off x="3682422" y="9493213"/>
            <a:ext cx="15092934" cy="1652778"/>
            <a:chOff x="-1524" y="-1524"/>
            <a:chExt cx="20123911" cy="2203704"/>
          </a:xfrm>
        </p:grpSpPr>
        <p:sp>
          <p:nvSpPr>
            <p:cNvPr id="227" name="Google Shape;227;p11"/>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228" name="Google Shape;228;p11"/>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29" name="Google Shape;229;p11"/>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230" name="Google Shape;230;p11"/>
          <p:cNvSpPr txBox="1"/>
          <p:nvPr/>
        </p:nvSpPr>
        <p:spPr>
          <a:xfrm>
            <a:off x="332509" y="1144227"/>
            <a:ext cx="17556481" cy="7325082"/>
          </a:xfrm>
          <a:prstGeom prst="rect">
            <a:avLst/>
          </a:prstGeom>
          <a:noFill/>
          <a:ln>
            <a:noFill/>
          </a:ln>
        </p:spPr>
        <p:txBody>
          <a:bodyPr spcFirstLastPara="1" wrap="square" lIns="0" tIns="0" rIns="0" bIns="0" anchor="t" anchorCtr="0">
            <a:spAutoFit/>
          </a:bodyPr>
          <a:lstStyle/>
          <a:p>
            <a:pPr marL="591187" marR="0" lvl="1" indent="-342900" algn="just" rtl="0">
              <a:lnSpc>
                <a:spcPct val="140000"/>
              </a:lnSpc>
              <a:spcBef>
                <a:spcPts val="0"/>
              </a:spcBef>
              <a:spcAft>
                <a:spcPts val="0"/>
              </a:spcAft>
              <a:buClr>
                <a:srgbClr val="000000"/>
              </a:buClr>
              <a:buSzPts val="2300"/>
              <a:buFont typeface="Wingdings" panose="05000000000000000000" pitchFamily="2" charset="2"/>
              <a:buChar char="§"/>
            </a:pPr>
            <a:r>
              <a:rPr lang="en-US" sz="2000" b="1" i="0" u="none" strike="noStrike" cap="none" dirty="0">
                <a:solidFill>
                  <a:srgbClr val="000000"/>
                </a:solidFill>
                <a:latin typeface="Arial" panose="020B0604020202020204" pitchFamily="34" charset="0"/>
                <a:ea typeface="Calibri"/>
                <a:cs typeface="Arial" panose="020B0604020202020204" pitchFamily="34" charset="0"/>
                <a:sym typeface="Calibri"/>
              </a:rPr>
              <a:t>Alexithymia</a:t>
            </a:r>
            <a:endParaRPr sz="2000" dirty="0">
              <a:latin typeface="Arial" panose="020B0604020202020204" pitchFamily="34" charset="0"/>
              <a:cs typeface="Arial" panose="020B0604020202020204" pitchFamily="34" charset="0"/>
            </a:endParaRPr>
          </a:p>
          <a:p>
            <a:pPr marR="0" lvl="0" algn="just" rtl="0">
              <a:lnSpc>
                <a:spcPct val="140000"/>
              </a:lnSpc>
              <a:spcBef>
                <a:spcPts val="0"/>
              </a:spcBef>
              <a:spcAft>
                <a:spcPts val="0"/>
              </a:spcAft>
            </a:pPr>
            <a:r>
              <a:rPr lang="en-US" sz="2000" b="0" i="0" u="none" strike="noStrike" cap="none" dirty="0">
                <a:solidFill>
                  <a:srgbClr val="000000"/>
                </a:solidFill>
                <a:latin typeface="Arial" panose="020B0604020202020204" pitchFamily="34" charset="0"/>
                <a:ea typeface="Calibri"/>
                <a:cs typeface="Arial" panose="020B0604020202020204" pitchFamily="34" charset="0"/>
                <a:sym typeface="Calibri"/>
              </a:rPr>
              <a:t>Poor recognition and regulation of internal emotional states is common.</a:t>
            </a:r>
            <a:endParaRPr sz="2000" dirty="0">
              <a:latin typeface="Arial" panose="020B0604020202020204" pitchFamily="34" charset="0"/>
              <a:cs typeface="Arial" panose="020B0604020202020204" pitchFamily="34" charset="0"/>
            </a:endParaRPr>
          </a:p>
          <a:p>
            <a:pPr marL="342900" marR="0" lvl="0" indent="-342900" algn="just" rtl="0">
              <a:lnSpc>
                <a:spcPct val="140000"/>
              </a:lnSpc>
              <a:spcBef>
                <a:spcPts val="0"/>
              </a:spcBef>
              <a:spcAft>
                <a:spcPts val="0"/>
              </a:spcAft>
              <a:buFont typeface="Wingdings" panose="05000000000000000000" pitchFamily="2" charset="2"/>
              <a:buChar char="§"/>
            </a:pPr>
            <a:endParaRPr sz="20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p>
            <a:pPr marL="591187" marR="0" lvl="1" indent="-342900" algn="just" rtl="0">
              <a:lnSpc>
                <a:spcPct val="140000"/>
              </a:lnSpc>
              <a:spcBef>
                <a:spcPts val="0"/>
              </a:spcBef>
              <a:spcAft>
                <a:spcPts val="0"/>
              </a:spcAft>
              <a:buClr>
                <a:srgbClr val="000000"/>
              </a:buClr>
              <a:buSzPts val="2300"/>
              <a:buFont typeface="Wingdings" panose="05000000000000000000" pitchFamily="2" charset="2"/>
              <a:buChar char="§"/>
            </a:pPr>
            <a:r>
              <a:rPr lang="en-US" sz="2000" b="1" i="0" u="none" strike="noStrike" cap="none" dirty="0">
                <a:solidFill>
                  <a:srgbClr val="000000"/>
                </a:solidFill>
                <a:latin typeface="Arial" panose="020B0604020202020204" pitchFamily="34" charset="0"/>
                <a:ea typeface="Calibri"/>
                <a:cs typeface="Arial" panose="020B0604020202020204" pitchFamily="34" charset="0"/>
                <a:sym typeface="Calibri"/>
              </a:rPr>
              <a:t>Psychological Dynamics</a:t>
            </a:r>
            <a:endParaRPr sz="2000" dirty="0">
              <a:latin typeface="Arial" panose="020B0604020202020204" pitchFamily="34" charset="0"/>
              <a:cs typeface="Arial" panose="020B0604020202020204" pitchFamily="34" charset="0"/>
            </a:endParaRPr>
          </a:p>
          <a:p>
            <a:pPr marR="0" lvl="0" algn="just" rtl="0">
              <a:lnSpc>
                <a:spcPct val="140000"/>
              </a:lnSpc>
              <a:spcBef>
                <a:spcPts val="0"/>
              </a:spcBef>
              <a:spcAft>
                <a:spcPts val="0"/>
              </a:spcAft>
            </a:pPr>
            <a:r>
              <a:rPr lang="en-US" sz="2000" b="0" i="0" u="none" strike="noStrike" cap="none" dirty="0">
                <a:solidFill>
                  <a:srgbClr val="000000"/>
                </a:solidFill>
                <a:latin typeface="Arial" panose="020B0604020202020204" pitchFamily="34" charset="0"/>
                <a:ea typeface="Calibri"/>
                <a:cs typeface="Arial" panose="020B0604020202020204" pitchFamily="34" charset="0"/>
                <a:sym typeface="Calibri"/>
              </a:rPr>
              <a:t>Dependency and self-criticism are often present, typically linked to difficulties in the separation–individuation process. Avoidance of the developmental transition from childhood to adulthood is frequently observed (e.g., maintaining a childlike, asexual body). Parent–child relationships, especially with mothers, may be marked by role reversal and controlling dynamics.</a:t>
            </a:r>
            <a:endParaRPr sz="2000" dirty="0">
              <a:latin typeface="Arial" panose="020B0604020202020204" pitchFamily="34" charset="0"/>
              <a:cs typeface="Arial" panose="020B0604020202020204" pitchFamily="34" charset="0"/>
            </a:endParaRPr>
          </a:p>
          <a:p>
            <a:pPr marL="342900" marR="0" lvl="0" indent="-342900" algn="just" rtl="0">
              <a:lnSpc>
                <a:spcPct val="140000"/>
              </a:lnSpc>
              <a:spcBef>
                <a:spcPts val="0"/>
              </a:spcBef>
              <a:spcAft>
                <a:spcPts val="0"/>
              </a:spcAft>
              <a:buFont typeface="Wingdings" panose="05000000000000000000" pitchFamily="2" charset="2"/>
              <a:buChar char="§"/>
            </a:pPr>
            <a:endParaRPr sz="20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p>
            <a:pPr marL="591187" marR="0" lvl="1" indent="-342900" algn="just" rtl="0">
              <a:lnSpc>
                <a:spcPct val="140000"/>
              </a:lnSpc>
              <a:spcBef>
                <a:spcPts val="0"/>
              </a:spcBef>
              <a:spcAft>
                <a:spcPts val="0"/>
              </a:spcAft>
              <a:buClr>
                <a:srgbClr val="000000"/>
              </a:buClr>
              <a:buSzPts val="2300"/>
              <a:buFont typeface="Wingdings" panose="05000000000000000000" pitchFamily="2" charset="2"/>
              <a:buChar char="§"/>
            </a:pPr>
            <a:r>
              <a:rPr lang="en-US" sz="2000" b="1" i="0" u="none" strike="noStrike" cap="none" dirty="0">
                <a:solidFill>
                  <a:srgbClr val="000000"/>
                </a:solidFill>
                <a:latin typeface="Arial" panose="020B0604020202020204" pitchFamily="34" charset="0"/>
                <a:ea typeface="Calibri"/>
                <a:cs typeface="Arial" panose="020B0604020202020204" pitchFamily="34" charset="0"/>
                <a:sym typeface="Calibri"/>
              </a:rPr>
              <a:t>Cognitive Aspects</a:t>
            </a:r>
            <a:endParaRPr sz="2000" dirty="0">
              <a:latin typeface="Arial" panose="020B0604020202020204" pitchFamily="34" charset="0"/>
              <a:cs typeface="Arial" panose="020B0604020202020204" pitchFamily="34" charset="0"/>
            </a:endParaRPr>
          </a:p>
          <a:p>
            <a:pPr marR="0" lvl="0" algn="just" rtl="0">
              <a:lnSpc>
                <a:spcPct val="140000"/>
              </a:lnSpc>
              <a:spcBef>
                <a:spcPts val="0"/>
              </a:spcBef>
              <a:spcAft>
                <a:spcPts val="0"/>
              </a:spcAft>
            </a:pPr>
            <a:r>
              <a:rPr lang="en-US" sz="2000" b="0" i="0" u="none" strike="noStrike" cap="none" dirty="0">
                <a:solidFill>
                  <a:srgbClr val="000000"/>
                </a:solidFill>
                <a:latin typeface="Arial" panose="020B0604020202020204" pitchFamily="34" charset="0"/>
                <a:ea typeface="Calibri"/>
                <a:cs typeface="Arial" panose="020B0604020202020204" pitchFamily="34" charset="0"/>
                <a:sym typeface="Calibri"/>
              </a:rPr>
              <a:t>Low self-esteem and difficulties in self-assertion are frequently reported.</a:t>
            </a:r>
            <a:endParaRPr sz="2000" dirty="0">
              <a:latin typeface="Arial" panose="020B0604020202020204" pitchFamily="34" charset="0"/>
              <a:cs typeface="Arial" panose="020B0604020202020204" pitchFamily="34" charset="0"/>
            </a:endParaRPr>
          </a:p>
          <a:p>
            <a:pPr marL="342900" marR="0" lvl="0" indent="-342900" algn="just" rtl="0">
              <a:lnSpc>
                <a:spcPct val="140000"/>
              </a:lnSpc>
              <a:spcBef>
                <a:spcPts val="0"/>
              </a:spcBef>
              <a:spcAft>
                <a:spcPts val="0"/>
              </a:spcAft>
              <a:buFont typeface="Wingdings" panose="05000000000000000000" pitchFamily="2" charset="2"/>
              <a:buChar char="§"/>
            </a:pPr>
            <a:endParaRPr sz="20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p>
            <a:pPr marL="591187" marR="0" lvl="1" indent="-342900" algn="just" rtl="0">
              <a:lnSpc>
                <a:spcPct val="140000"/>
              </a:lnSpc>
              <a:spcBef>
                <a:spcPts val="0"/>
              </a:spcBef>
              <a:spcAft>
                <a:spcPts val="0"/>
              </a:spcAft>
              <a:buClr>
                <a:srgbClr val="000000"/>
              </a:buClr>
              <a:buSzPts val="2300"/>
              <a:buFont typeface="Wingdings" panose="05000000000000000000" pitchFamily="2" charset="2"/>
              <a:buChar char="§"/>
            </a:pPr>
            <a:r>
              <a:rPr lang="en-US" sz="2000" b="1" i="0" u="none" strike="noStrike" cap="none" dirty="0">
                <a:solidFill>
                  <a:srgbClr val="000000"/>
                </a:solidFill>
                <a:latin typeface="Arial" panose="020B0604020202020204" pitchFamily="34" charset="0"/>
                <a:ea typeface="Calibri"/>
                <a:cs typeface="Arial" panose="020B0604020202020204" pitchFamily="34" charset="0"/>
                <a:sym typeface="Calibri"/>
              </a:rPr>
              <a:t>Inner Conflict</a:t>
            </a:r>
            <a:endParaRPr sz="2000" dirty="0">
              <a:latin typeface="Arial" panose="020B0604020202020204" pitchFamily="34" charset="0"/>
              <a:cs typeface="Arial" panose="020B0604020202020204" pitchFamily="34" charset="0"/>
            </a:endParaRPr>
          </a:p>
          <a:p>
            <a:pPr marR="0" lvl="0" algn="just" rtl="0">
              <a:lnSpc>
                <a:spcPct val="140000"/>
              </a:lnSpc>
              <a:spcBef>
                <a:spcPts val="0"/>
              </a:spcBef>
              <a:spcAft>
                <a:spcPts val="0"/>
              </a:spcAft>
            </a:pPr>
            <a:r>
              <a:rPr lang="en-US" sz="2000" b="0" i="0" u="none" strike="noStrike" cap="none" dirty="0">
                <a:solidFill>
                  <a:srgbClr val="000000"/>
                </a:solidFill>
                <a:latin typeface="Arial" panose="020B0604020202020204" pitchFamily="34" charset="0"/>
                <a:ea typeface="Calibri"/>
                <a:cs typeface="Arial" panose="020B0604020202020204" pitchFamily="34" charset="0"/>
                <a:sym typeface="Calibri"/>
              </a:rPr>
              <a:t>A split may exist between a healthy/adaptive part and an anorexic part that irrationally maintains the symptoms (e.g., internal voices guiding and controlling behavior).</a:t>
            </a:r>
            <a:endParaRPr sz="2000" dirty="0">
              <a:latin typeface="Arial" panose="020B0604020202020204" pitchFamily="34" charset="0"/>
              <a:cs typeface="Arial" panose="020B0604020202020204" pitchFamily="34" charset="0"/>
            </a:endParaRPr>
          </a:p>
          <a:p>
            <a:pPr marL="342900" marR="0" lvl="0" indent="-342900" algn="just" rtl="0">
              <a:lnSpc>
                <a:spcPct val="140000"/>
              </a:lnSpc>
              <a:spcBef>
                <a:spcPts val="0"/>
              </a:spcBef>
              <a:spcAft>
                <a:spcPts val="0"/>
              </a:spcAft>
              <a:buFont typeface="Wingdings" panose="05000000000000000000" pitchFamily="2" charset="2"/>
              <a:buChar char="§"/>
            </a:pPr>
            <a:endParaRPr sz="20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p>
            <a:pPr marL="591187" marR="0" lvl="1" indent="-342900" algn="just" rtl="0">
              <a:lnSpc>
                <a:spcPct val="140000"/>
              </a:lnSpc>
              <a:spcBef>
                <a:spcPts val="0"/>
              </a:spcBef>
              <a:spcAft>
                <a:spcPts val="0"/>
              </a:spcAft>
              <a:buClr>
                <a:srgbClr val="000000"/>
              </a:buClr>
              <a:buSzPts val="2300"/>
              <a:buFont typeface="Wingdings" panose="05000000000000000000" pitchFamily="2" charset="2"/>
              <a:buChar char="§"/>
            </a:pPr>
            <a:r>
              <a:rPr lang="en-US" sz="2000" b="1" i="0" u="none" strike="noStrike" cap="none" dirty="0">
                <a:solidFill>
                  <a:srgbClr val="000000"/>
                </a:solidFill>
                <a:latin typeface="Arial" panose="020B0604020202020204" pitchFamily="34" charset="0"/>
                <a:ea typeface="Calibri"/>
                <a:cs typeface="Arial" panose="020B0604020202020204" pitchFamily="34" charset="0"/>
                <a:sym typeface="Calibri"/>
              </a:rPr>
              <a:t>Peer Relationships</a:t>
            </a:r>
            <a:endParaRPr sz="2000" dirty="0">
              <a:latin typeface="Arial" panose="020B0604020202020204" pitchFamily="34" charset="0"/>
              <a:cs typeface="Arial" panose="020B0604020202020204" pitchFamily="34" charset="0"/>
            </a:endParaRPr>
          </a:p>
          <a:p>
            <a:pPr marL="342900" marR="0" lvl="0" indent="-342900" algn="just" rtl="0">
              <a:lnSpc>
                <a:spcPct val="140000"/>
              </a:lnSpc>
              <a:spcBef>
                <a:spcPts val="0"/>
              </a:spcBef>
              <a:spcAft>
                <a:spcPts val="0"/>
              </a:spcAft>
              <a:buFont typeface="Wingdings" panose="05000000000000000000" pitchFamily="2" charset="2"/>
              <a:buChar char="§"/>
            </a:pPr>
            <a:r>
              <a:rPr lang="en-US" sz="2000" b="0" i="0" u="none" strike="noStrike" cap="none" dirty="0">
                <a:solidFill>
                  <a:srgbClr val="000000"/>
                </a:solidFill>
                <a:latin typeface="Arial" panose="020B0604020202020204" pitchFamily="34" charset="0"/>
                <a:ea typeface="Calibri"/>
                <a:cs typeface="Arial" panose="020B0604020202020204" pitchFamily="34" charset="0"/>
                <a:sym typeface="Calibri"/>
              </a:rPr>
              <a:t>Often characterized by dependency; separations and emotional detachment are experienced with significant distress.</a:t>
            </a:r>
            <a:endParaRPr sz="2000" dirty="0">
              <a:latin typeface="Arial" panose="020B0604020202020204" pitchFamily="34" charset="0"/>
              <a:cs typeface="Arial" panose="020B0604020202020204" pitchFamily="34" charset="0"/>
            </a:endParaRPr>
          </a:p>
        </p:txBody>
      </p:sp>
      <p:sp>
        <p:nvSpPr>
          <p:cNvPr id="231" name="Google Shape;231;p11"/>
          <p:cNvSpPr txBox="1"/>
          <p:nvPr/>
        </p:nvSpPr>
        <p:spPr>
          <a:xfrm>
            <a:off x="1" y="202580"/>
            <a:ext cx="17955490" cy="1088631"/>
          </a:xfrm>
          <a:prstGeom prst="rect">
            <a:avLst/>
          </a:prstGeom>
          <a:noFill/>
          <a:ln>
            <a:noFill/>
          </a:ln>
        </p:spPr>
        <p:txBody>
          <a:bodyPr spcFirstLastPara="1" wrap="square" lIns="0" tIns="0" rIns="0" bIns="0" anchor="t" anchorCtr="0">
            <a:spAutoFit/>
          </a:bodyPr>
          <a:lstStyle/>
          <a:p>
            <a:pPr marL="0" marR="0" lvl="0" indent="0" algn="ctr" rtl="0">
              <a:lnSpc>
                <a:spcPct val="131250"/>
              </a:lnSpc>
              <a:spcBef>
                <a:spcPts val="0"/>
              </a:spcBef>
              <a:spcAft>
                <a:spcPts val="0"/>
              </a:spcAft>
              <a:buNone/>
            </a:pPr>
            <a:r>
              <a:rPr lang="en-US" sz="5400" dirty="0">
                <a:solidFill>
                  <a:srgbClr val="E98E24"/>
                </a:solidFill>
                <a:sym typeface="Calibri"/>
              </a:rPr>
              <a:t>What Clinicians Commonly Observe in Adolescent with AN</a:t>
            </a:r>
            <a:endParaRPr sz="5400" dirty="0">
              <a:solidFill>
                <a:srgbClr val="E98E24"/>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grpSp>
        <p:nvGrpSpPr>
          <p:cNvPr id="264" name="Google Shape;264;p14"/>
          <p:cNvGrpSpPr/>
          <p:nvPr/>
        </p:nvGrpSpPr>
        <p:grpSpPr>
          <a:xfrm>
            <a:off x="-1143" y="9134206"/>
            <a:ext cx="18312195" cy="1166241"/>
            <a:chOff x="-1524" y="-1524"/>
            <a:chExt cx="24416259" cy="1554988"/>
          </a:xfrm>
        </p:grpSpPr>
        <p:sp>
          <p:nvSpPr>
            <p:cNvPr id="265" name="Google Shape;265;p14"/>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266" name="Google Shape;266;p14"/>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67" name="Google Shape;267;p14"/>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268" name="Google Shape;268;p14"/>
          <p:cNvGrpSpPr/>
          <p:nvPr/>
        </p:nvGrpSpPr>
        <p:grpSpPr>
          <a:xfrm rot="-420599">
            <a:off x="3682422" y="9493213"/>
            <a:ext cx="15092934" cy="1652778"/>
            <a:chOff x="-1524" y="-1524"/>
            <a:chExt cx="20123911" cy="2203704"/>
          </a:xfrm>
        </p:grpSpPr>
        <p:sp>
          <p:nvSpPr>
            <p:cNvPr id="269" name="Google Shape;269;p14"/>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270" name="Google Shape;270;p14"/>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71" name="Google Shape;271;p14"/>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272" name="Google Shape;272;p14"/>
          <p:cNvSpPr txBox="1"/>
          <p:nvPr/>
        </p:nvSpPr>
        <p:spPr>
          <a:xfrm>
            <a:off x="2693324" y="202094"/>
            <a:ext cx="14264640" cy="1163395"/>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r>
              <a:rPr lang="en-US" sz="5400" dirty="0">
                <a:solidFill>
                  <a:srgbClr val="E98E24"/>
                </a:solidFill>
                <a:sym typeface="Calibri"/>
              </a:rPr>
              <a:t>AN: How it starts in preadolescence</a:t>
            </a:r>
            <a:endParaRPr sz="5400" dirty="0">
              <a:solidFill>
                <a:srgbClr val="E98E24"/>
              </a:solidFill>
            </a:endParaRPr>
          </a:p>
        </p:txBody>
      </p:sp>
      <p:sp>
        <p:nvSpPr>
          <p:cNvPr id="273" name="Google Shape;273;p14"/>
          <p:cNvSpPr txBox="1"/>
          <p:nvPr/>
        </p:nvSpPr>
        <p:spPr>
          <a:xfrm>
            <a:off x="498764" y="2053428"/>
            <a:ext cx="17656232" cy="4524315"/>
          </a:xfrm>
          <a:prstGeom prst="rect">
            <a:avLst/>
          </a:prstGeom>
          <a:noFill/>
          <a:ln>
            <a:noFill/>
          </a:ln>
        </p:spPr>
        <p:txBody>
          <a:bodyPr spcFirstLastPara="1" wrap="square" lIns="0" tIns="0" rIns="0" bIns="0" anchor="t" anchorCtr="0">
            <a:spAutoFit/>
          </a:bodyPr>
          <a:lstStyle/>
          <a:p>
            <a:pPr marL="645159" marR="0" lvl="1" indent="-342900" algn="just" rtl="0">
              <a:lnSpc>
                <a:spcPct val="174958"/>
              </a:lnSpc>
              <a:spcBef>
                <a:spcPts val="0"/>
              </a:spcBef>
              <a:spcAft>
                <a:spcPts val="0"/>
              </a:spcAft>
              <a:buClr>
                <a:srgbClr val="000000"/>
              </a:buClr>
              <a:buSzPts val="2400"/>
              <a:buFont typeface="Wingdings" panose="05000000000000000000" pitchFamily="2" charset="2"/>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Preadolescence often deny concerns about body shape and weight, only reporting a lack of appetite or abdominal pain.</a:t>
            </a:r>
            <a:endParaRPr dirty="0">
              <a:latin typeface="Arial" panose="020B0604020202020204" pitchFamily="34" charset="0"/>
              <a:cs typeface="Arial" panose="020B0604020202020204" pitchFamily="34" charset="0"/>
            </a:endParaRPr>
          </a:p>
          <a:p>
            <a:pPr marL="645159" marR="0" lvl="1" indent="-342900" algn="just" rtl="0">
              <a:lnSpc>
                <a:spcPct val="174958"/>
              </a:lnSpc>
              <a:spcBef>
                <a:spcPts val="0"/>
              </a:spcBef>
              <a:spcAft>
                <a:spcPts val="0"/>
              </a:spcAft>
              <a:buClr>
                <a:srgbClr val="000000"/>
              </a:buClr>
              <a:buSzPts val="2400"/>
              <a:buFont typeface="Wingdings" panose="05000000000000000000" pitchFamily="2" charset="2"/>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Greater presence of neurodevelopmental disorders and/or previous psychopathology (such as avoidant/restrictive food intake disorder, known as ARFID, depression, anxiety, obsessive-compulsive disorder), while clinically, they exhibit rapid weight loss that brings them to medical attention more quickly. </a:t>
            </a:r>
            <a:endParaRPr dirty="0">
              <a:latin typeface="Arial" panose="020B0604020202020204" pitchFamily="34" charset="0"/>
              <a:cs typeface="Arial" panose="020B0604020202020204" pitchFamily="34" charset="0"/>
            </a:endParaRPr>
          </a:p>
          <a:p>
            <a:pPr marL="645159" marR="0" lvl="1" indent="-342900" algn="just" rtl="0">
              <a:lnSpc>
                <a:spcPct val="174958"/>
              </a:lnSpc>
              <a:spcBef>
                <a:spcPts val="0"/>
              </a:spcBef>
              <a:spcAft>
                <a:spcPts val="0"/>
              </a:spcAft>
              <a:buClr>
                <a:srgbClr val="000000"/>
              </a:buClr>
              <a:buSzPts val="2400"/>
              <a:buFont typeface="Wingdings" panose="05000000000000000000" pitchFamily="2" charset="2"/>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Warning signs may include slowed growth, changes in body mass index (BMI), repeated nausea, or abdominal pain. </a:t>
            </a:r>
            <a:endParaRPr dirty="0">
              <a:latin typeface="Arial" panose="020B0604020202020204" pitchFamily="34" charset="0"/>
              <a:cs typeface="Arial" panose="020B0604020202020204" pitchFamily="34" charset="0"/>
            </a:endParaRPr>
          </a:p>
          <a:p>
            <a:pPr marL="645159" marR="0" lvl="1" indent="-342900" algn="just" rtl="0">
              <a:lnSpc>
                <a:spcPct val="174958"/>
              </a:lnSpc>
              <a:spcBef>
                <a:spcPts val="0"/>
              </a:spcBef>
              <a:spcAft>
                <a:spcPts val="0"/>
              </a:spcAft>
              <a:buClr>
                <a:srgbClr val="000000"/>
              </a:buClr>
              <a:buSzPts val="2400"/>
              <a:buFont typeface="Wingdings" panose="05000000000000000000" pitchFamily="2" charset="2"/>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Family factors play a crucial role (e.g., difficult relational patterns, mutual overcontrol, critical comments).</a:t>
            </a:r>
            <a:endParaRPr dirty="0">
              <a:latin typeface="Arial" panose="020B0604020202020204" pitchFamily="34" charset="0"/>
              <a:cs typeface="Arial" panose="020B0604020202020204" pitchFamily="34" charset="0"/>
            </a:endParaRPr>
          </a:p>
          <a:p>
            <a:pPr marL="645159" marR="0" lvl="1" indent="-342900" algn="just" rtl="0">
              <a:lnSpc>
                <a:spcPct val="174958"/>
              </a:lnSpc>
              <a:spcBef>
                <a:spcPts val="0"/>
              </a:spcBef>
              <a:spcAft>
                <a:spcPts val="0"/>
              </a:spcAft>
              <a:buClr>
                <a:srgbClr val="000000"/>
              </a:buClr>
              <a:buSzPts val="2400"/>
              <a:buFont typeface="Wingdings" panose="05000000000000000000" pitchFamily="2" charset="2"/>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Peer victimization episodes are frequently reported.</a:t>
            </a:r>
            <a:endParaRPr dirty="0">
              <a:latin typeface="Arial" panose="020B0604020202020204" pitchFamily="34" charset="0"/>
              <a:cs typeface="Arial" panose="020B0604020202020204"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grpSp>
        <p:nvGrpSpPr>
          <p:cNvPr id="278" name="Google Shape;278;p15"/>
          <p:cNvGrpSpPr/>
          <p:nvPr/>
        </p:nvGrpSpPr>
        <p:grpSpPr>
          <a:xfrm>
            <a:off x="-1143" y="9134206"/>
            <a:ext cx="18312195" cy="1166241"/>
            <a:chOff x="-1524" y="-1524"/>
            <a:chExt cx="24416259" cy="1554988"/>
          </a:xfrm>
        </p:grpSpPr>
        <p:sp>
          <p:nvSpPr>
            <p:cNvPr id="279" name="Google Shape;279;p15"/>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280" name="Google Shape;280;p15"/>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81" name="Google Shape;281;p15"/>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282" name="Google Shape;282;p15"/>
          <p:cNvGrpSpPr/>
          <p:nvPr/>
        </p:nvGrpSpPr>
        <p:grpSpPr>
          <a:xfrm rot="-420599">
            <a:off x="3682422" y="9493213"/>
            <a:ext cx="15092934" cy="1652778"/>
            <a:chOff x="-1524" y="-1524"/>
            <a:chExt cx="20123911" cy="2203704"/>
          </a:xfrm>
        </p:grpSpPr>
        <p:sp>
          <p:nvSpPr>
            <p:cNvPr id="283" name="Google Shape;283;p15"/>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284" name="Google Shape;284;p15"/>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85" name="Google Shape;285;p15"/>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286" name="Google Shape;286;p15"/>
          <p:cNvSpPr txBox="1"/>
          <p:nvPr/>
        </p:nvSpPr>
        <p:spPr>
          <a:xfrm>
            <a:off x="1778924" y="2089221"/>
            <a:ext cx="14746778" cy="4707827"/>
          </a:xfrm>
          <a:prstGeom prst="rect">
            <a:avLst/>
          </a:prstGeom>
          <a:noFill/>
          <a:ln>
            <a:noFill/>
          </a:ln>
        </p:spPr>
        <p:txBody>
          <a:bodyPr spcFirstLastPara="1" wrap="square" lIns="0" tIns="0" rIns="0" bIns="0" anchor="t" anchorCtr="0">
            <a:spAutoFit/>
          </a:bodyPr>
          <a:lstStyle/>
          <a:p>
            <a:pPr marL="0" marR="0" lvl="0" indent="0" algn="ctr" rtl="0">
              <a:lnSpc>
                <a:spcPct val="200000"/>
              </a:lnSpc>
              <a:spcBef>
                <a:spcPts val="0"/>
              </a:spcBef>
              <a:spcAft>
                <a:spcPts val="0"/>
              </a:spcAft>
              <a:buNone/>
            </a:pPr>
            <a:endParaRPr sz="1800" b="0" i="0" u="none" strike="noStrike" cap="none" dirty="0">
              <a:solidFill>
                <a:schemeClr val="dk1"/>
              </a:solidFill>
              <a:latin typeface="Calibri"/>
              <a:ea typeface="Calibri"/>
              <a:cs typeface="Calibri"/>
              <a:sym typeface="Calibri"/>
            </a:endParaRPr>
          </a:p>
          <a:p>
            <a:pPr marL="781050" marR="0" lvl="1" indent="-457200" algn="just" rtl="0">
              <a:lnSpc>
                <a:spcPct val="150016"/>
              </a:lnSpc>
              <a:spcBef>
                <a:spcPts val="0"/>
              </a:spcBef>
              <a:spcAft>
                <a:spcPts val="0"/>
              </a:spcAft>
              <a:buClr>
                <a:srgbClr val="000000"/>
              </a:buClr>
              <a:buSzPts val="2999"/>
              <a:buFont typeface="Wingdings" panose="05000000000000000000" pitchFamily="2" charset="2"/>
              <a:buChar char="§"/>
            </a:pPr>
            <a:r>
              <a:rPr lang="en-US" sz="2999" b="0" i="0" u="none" strike="noStrike" cap="none" dirty="0">
                <a:solidFill>
                  <a:srgbClr val="000000"/>
                </a:solidFill>
                <a:latin typeface="Calibri"/>
                <a:ea typeface="Calibri"/>
                <a:cs typeface="Calibri"/>
                <a:sym typeface="Calibri"/>
              </a:rPr>
              <a:t>Adolescents involved in dance or competitive sports requiring weight and body shape control.</a:t>
            </a:r>
            <a:endParaRPr dirty="0"/>
          </a:p>
          <a:p>
            <a:pPr marL="781050" marR="0" lvl="1" indent="-457200" algn="just" rtl="0">
              <a:lnSpc>
                <a:spcPct val="150016"/>
              </a:lnSpc>
              <a:spcBef>
                <a:spcPts val="0"/>
              </a:spcBef>
              <a:spcAft>
                <a:spcPts val="0"/>
              </a:spcAft>
              <a:buClr>
                <a:srgbClr val="000000"/>
              </a:buClr>
              <a:buSzPts val="2999"/>
              <a:buFont typeface="Wingdings" panose="05000000000000000000" pitchFamily="2" charset="2"/>
              <a:buChar char="§"/>
            </a:pPr>
            <a:r>
              <a:rPr lang="en-US" sz="2999" b="0" i="0" u="none" strike="noStrike" cap="none" dirty="0">
                <a:solidFill>
                  <a:srgbClr val="000000"/>
                </a:solidFill>
                <a:latin typeface="Calibri"/>
                <a:ea typeface="Calibri"/>
                <a:cs typeface="Calibri"/>
                <a:sym typeface="Calibri"/>
              </a:rPr>
              <a:t>Children and adolescents with a history of childhood obesity.</a:t>
            </a:r>
            <a:endParaRPr dirty="0"/>
          </a:p>
          <a:p>
            <a:pPr marL="781050" marR="0" lvl="1" indent="-457200" algn="just" rtl="0">
              <a:lnSpc>
                <a:spcPct val="150016"/>
              </a:lnSpc>
              <a:spcBef>
                <a:spcPts val="0"/>
              </a:spcBef>
              <a:spcAft>
                <a:spcPts val="0"/>
              </a:spcAft>
              <a:buClr>
                <a:srgbClr val="000000"/>
              </a:buClr>
              <a:buSzPts val="2999"/>
              <a:buFont typeface="Wingdings" panose="05000000000000000000" pitchFamily="2" charset="2"/>
              <a:buChar char="§"/>
            </a:pPr>
            <a:r>
              <a:rPr lang="en-US" sz="2999" b="0" i="0" u="none" strike="noStrike" cap="none" dirty="0">
                <a:solidFill>
                  <a:srgbClr val="000000"/>
                </a:solidFill>
                <a:latin typeface="Calibri"/>
                <a:ea typeface="Calibri"/>
                <a:cs typeface="Calibri"/>
                <a:sym typeface="Calibri"/>
              </a:rPr>
              <a:t>Individuals with chronic illnesses that demand dietary restrictions, such as: Type 1 diabetes, Cystic fibrosis, Inflammatory bowel disease and Celiac disease.</a:t>
            </a:r>
          </a:p>
          <a:p>
            <a:pPr marL="781050" marR="0" lvl="1" indent="-457200" algn="just" rtl="0">
              <a:lnSpc>
                <a:spcPct val="150016"/>
              </a:lnSpc>
              <a:spcBef>
                <a:spcPts val="0"/>
              </a:spcBef>
              <a:spcAft>
                <a:spcPts val="0"/>
              </a:spcAft>
              <a:buClr>
                <a:srgbClr val="000000"/>
              </a:buClr>
              <a:buSzPts val="2999"/>
              <a:buFont typeface="Wingdings" panose="05000000000000000000" pitchFamily="2" charset="2"/>
              <a:buChar char="§"/>
            </a:pPr>
            <a:r>
              <a:rPr lang="en-US" sz="2999" dirty="0">
                <a:latin typeface="Calibri"/>
                <a:cs typeface="Calibri"/>
                <a:sym typeface="Calibri"/>
              </a:rPr>
              <a:t>Sexual abuse history in childhood</a:t>
            </a:r>
            <a:endParaRPr dirty="0"/>
          </a:p>
        </p:txBody>
      </p:sp>
      <p:sp>
        <p:nvSpPr>
          <p:cNvPr id="287" name="Google Shape;287;p15"/>
          <p:cNvSpPr txBox="1"/>
          <p:nvPr/>
        </p:nvSpPr>
        <p:spPr>
          <a:xfrm>
            <a:off x="3072078" y="750570"/>
            <a:ext cx="11657610" cy="1171731"/>
          </a:xfrm>
          <a:prstGeom prst="rect">
            <a:avLst/>
          </a:prstGeom>
          <a:noFill/>
          <a:ln>
            <a:noFill/>
          </a:ln>
        </p:spPr>
        <p:txBody>
          <a:bodyPr spcFirstLastPara="1" wrap="square" lIns="0" tIns="0" rIns="0" bIns="0" anchor="t" anchorCtr="0">
            <a:spAutoFit/>
          </a:bodyPr>
          <a:lstStyle/>
          <a:p>
            <a:pPr marL="0" marR="0" lvl="0" indent="0" algn="ctr" rtl="0">
              <a:lnSpc>
                <a:spcPct val="140593"/>
              </a:lnSpc>
              <a:spcBef>
                <a:spcPts val="0"/>
              </a:spcBef>
              <a:spcAft>
                <a:spcPts val="0"/>
              </a:spcAft>
              <a:buNone/>
            </a:pPr>
            <a:r>
              <a:rPr lang="en-US" sz="5400" dirty="0">
                <a:solidFill>
                  <a:srgbClr val="E98E24"/>
                </a:solidFill>
                <a:sym typeface="Calibri"/>
              </a:rPr>
              <a:t>High-Risk Populations for AN</a:t>
            </a:r>
            <a:endParaRPr sz="5400" dirty="0">
              <a:solidFill>
                <a:srgbClr val="E98E24"/>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grpSp>
        <p:nvGrpSpPr>
          <p:cNvPr id="292" name="Google Shape;292;p16"/>
          <p:cNvGrpSpPr/>
          <p:nvPr/>
        </p:nvGrpSpPr>
        <p:grpSpPr>
          <a:xfrm>
            <a:off x="-1143" y="9134206"/>
            <a:ext cx="18312195" cy="1166241"/>
            <a:chOff x="-1524" y="-1524"/>
            <a:chExt cx="24416259" cy="1554988"/>
          </a:xfrm>
        </p:grpSpPr>
        <p:sp>
          <p:nvSpPr>
            <p:cNvPr id="293" name="Google Shape;293;p16"/>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294" name="Google Shape;294;p16"/>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95" name="Google Shape;295;p16"/>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296" name="Google Shape;296;p16"/>
          <p:cNvGrpSpPr/>
          <p:nvPr/>
        </p:nvGrpSpPr>
        <p:grpSpPr>
          <a:xfrm rot="-420599">
            <a:off x="3682422" y="9493213"/>
            <a:ext cx="15092934" cy="1652778"/>
            <a:chOff x="-1524" y="-1524"/>
            <a:chExt cx="20123911" cy="2203704"/>
          </a:xfrm>
        </p:grpSpPr>
        <p:sp>
          <p:nvSpPr>
            <p:cNvPr id="297" name="Google Shape;297;p16"/>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298" name="Google Shape;298;p16"/>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99" name="Google Shape;299;p16"/>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300" name="Google Shape;300;p16"/>
          <p:cNvSpPr/>
          <p:nvPr/>
        </p:nvSpPr>
        <p:spPr>
          <a:xfrm>
            <a:off x="5762255" y="280013"/>
            <a:ext cx="5688196" cy="8537630"/>
          </a:xfrm>
          <a:custGeom>
            <a:avLst/>
            <a:gdLst/>
            <a:ahLst/>
            <a:cxnLst/>
            <a:rect l="l" t="t" r="r" b="b"/>
            <a:pathLst>
              <a:path w="5688196" h="8537630" extrusionOk="0">
                <a:moveTo>
                  <a:pt x="0" y="0"/>
                </a:moveTo>
                <a:lnTo>
                  <a:pt x="5688196" y="0"/>
                </a:lnTo>
                <a:lnTo>
                  <a:pt x="5688196" y="8537630"/>
                </a:lnTo>
                <a:lnTo>
                  <a:pt x="0" y="8537630"/>
                </a:lnTo>
                <a:lnTo>
                  <a:pt x="0" y="0"/>
                </a:lnTo>
                <a:close/>
              </a:path>
            </a:pathLst>
          </a:custGeom>
          <a:blipFill rotWithShape="1">
            <a:blip r:embed="rId5">
              <a:alphaModFix/>
            </a:blip>
            <a:stretch>
              <a:fillRect/>
            </a:stretch>
          </a:blipFill>
          <a:ln>
            <a:noFill/>
          </a:ln>
        </p:spPr>
        <p:txBody>
          <a:bodyPr/>
          <a:lstStyle/>
          <a:p>
            <a:endParaRPr lang="it-IT"/>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grpSp>
        <p:nvGrpSpPr>
          <p:cNvPr id="305" name="Google Shape;305;p17"/>
          <p:cNvGrpSpPr/>
          <p:nvPr/>
        </p:nvGrpSpPr>
        <p:grpSpPr>
          <a:xfrm>
            <a:off x="-1143" y="9134206"/>
            <a:ext cx="18312195" cy="1166241"/>
            <a:chOff x="-1524" y="-1524"/>
            <a:chExt cx="24416259" cy="1554988"/>
          </a:xfrm>
        </p:grpSpPr>
        <p:sp>
          <p:nvSpPr>
            <p:cNvPr id="306" name="Google Shape;306;p17"/>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307" name="Google Shape;307;p17"/>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08" name="Google Shape;308;p17"/>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309" name="Google Shape;309;p17"/>
          <p:cNvGrpSpPr/>
          <p:nvPr/>
        </p:nvGrpSpPr>
        <p:grpSpPr>
          <a:xfrm rot="-420599">
            <a:off x="3682422" y="9493213"/>
            <a:ext cx="15092934" cy="1652778"/>
            <a:chOff x="-1524" y="-1524"/>
            <a:chExt cx="20123911" cy="2203704"/>
          </a:xfrm>
        </p:grpSpPr>
        <p:sp>
          <p:nvSpPr>
            <p:cNvPr id="310" name="Google Shape;310;p17"/>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311" name="Google Shape;311;p17"/>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12" name="Google Shape;312;p17"/>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313" name="Google Shape;313;p17"/>
          <p:cNvSpPr txBox="1"/>
          <p:nvPr/>
        </p:nvSpPr>
        <p:spPr>
          <a:xfrm>
            <a:off x="655134" y="1402080"/>
            <a:ext cx="16977732" cy="8155053"/>
          </a:xfrm>
          <a:prstGeom prst="rect">
            <a:avLst/>
          </a:prstGeom>
          <a:noFill/>
          <a:ln>
            <a:noFill/>
          </a:ln>
        </p:spPr>
        <p:txBody>
          <a:bodyPr spcFirstLastPara="1" wrap="square" lIns="0" tIns="0" rIns="0" bIns="0" anchor="t" anchorCtr="0">
            <a:spAutoFit/>
          </a:bodyPr>
          <a:lstStyle/>
          <a:p>
            <a:pPr marL="0" marR="0" lvl="0" indent="0" algn="just" rtl="0">
              <a:lnSpc>
                <a:spcPct val="137500"/>
              </a:lnSpc>
              <a:spcBef>
                <a:spcPts val="0"/>
              </a:spcBef>
              <a:spcAft>
                <a:spcPts val="0"/>
              </a:spcAft>
              <a:buNone/>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Diagnostic Criteria According to DSM-5-TR: </a:t>
            </a:r>
            <a:endParaRPr sz="2400" dirty="0">
              <a:latin typeface="Arial" panose="020B0604020202020204" pitchFamily="34" charset="0"/>
              <a:cs typeface="Arial" panose="020B0604020202020204" pitchFamily="34" charset="0"/>
            </a:endParaRPr>
          </a:p>
          <a:p>
            <a:pPr marL="0" marR="0" lvl="0" indent="0" algn="just" rtl="0">
              <a:lnSpc>
                <a:spcPct val="137500"/>
              </a:lnSpc>
              <a:spcBef>
                <a:spcPts val="0"/>
              </a:spcBef>
              <a:spcAft>
                <a:spcPts val="0"/>
              </a:spcAft>
              <a:buNone/>
            </a:pPr>
            <a:endParaRPr sz="24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p>
            <a:pPr marL="474981" marR="0" lvl="1" indent="-237490" algn="just" rtl="0">
              <a:lnSpc>
                <a:spcPct val="137500"/>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Recurrent episodes of binge eating</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 characterized by both:</a:t>
            </a:r>
            <a:endParaRPr sz="2400" dirty="0">
              <a:latin typeface="Arial" panose="020B0604020202020204" pitchFamily="34" charset="0"/>
              <a:cs typeface="Arial" panose="020B0604020202020204" pitchFamily="34" charset="0"/>
            </a:endParaRPr>
          </a:p>
          <a:p>
            <a:pPr marL="949962" marR="0" lvl="2" indent="-316653" algn="just" rtl="0">
              <a:lnSpc>
                <a:spcPct val="137500"/>
              </a:lnSpc>
              <a:spcBef>
                <a:spcPts val="0"/>
              </a:spcBef>
              <a:spcAft>
                <a:spcPts val="0"/>
              </a:spcAft>
              <a:buClr>
                <a:srgbClr val="000000"/>
              </a:buClr>
              <a:buSzPts val="2400"/>
              <a:buFont typeface="Arial"/>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Eating, in a discrete period of time, an amount of food that is definitely larger than what most individuals would eat under similar circumstances.</a:t>
            </a:r>
            <a:endParaRPr sz="2400" dirty="0">
              <a:latin typeface="Arial" panose="020B0604020202020204" pitchFamily="34" charset="0"/>
              <a:cs typeface="Arial" panose="020B0604020202020204" pitchFamily="34" charset="0"/>
            </a:endParaRPr>
          </a:p>
          <a:p>
            <a:pPr marL="949962" marR="0" lvl="2" indent="-316653" algn="just" rtl="0">
              <a:lnSpc>
                <a:spcPct val="137500"/>
              </a:lnSpc>
              <a:spcBef>
                <a:spcPts val="0"/>
              </a:spcBef>
              <a:spcAft>
                <a:spcPts val="0"/>
              </a:spcAft>
              <a:buClr>
                <a:srgbClr val="000000"/>
              </a:buClr>
              <a:buSzPts val="2400"/>
              <a:buFont typeface="Arial"/>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A sense of </a:t>
            </a: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lack of control</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 over eating during the episode.</a:t>
            </a:r>
            <a:endParaRPr sz="2400" dirty="0">
              <a:latin typeface="Arial" panose="020B0604020202020204" pitchFamily="34" charset="0"/>
              <a:cs typeface="Arial" panose="020B0604020202020204" pitchFamily="34" charset="0"/>
            </a:endParaRPr>
          </a:p>
          <a:p>
            <a:pPr marL="474981" marR="0" lvl="1" indent="-237490" algn="just" rtl="0">
              <a:lnSpc>
                <a:spcPct val="137500"/>
              </a:lnSpc>
              <a:spcBef>
                <a:spcPts val="0"/>
              </a:spcBef>
              <a:spcAft>
                <a:spcPts val="0"/>
              </a:spcAft>
              <a:buClr>
                <a:srgbClr val="000000"/>
              </a:buClr>
              <a:buSzPts val="2400"/>
              <a:buFont typeface="Arial"/>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Binge eating episodes occur, on average, at least </a:t>
            </a: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once per week for 3 months</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a:t>
            </a:r>
            <a:endParaRPr sz="2400" dirty="0">
              <a:latin typeface="Arial" panose="020B0604020202020204" pitchFamily="34" charset="0"/>
              <a:cs typeface="Arial" panose="020B0604020202020204" pitchFamily="34" charset="0"/>
            </a:endParaRPr>
          </a:p>
          <a:p>
            <a:pPr marL="474981" marR="0" lvl="1" indent="-237490" algn="just" rtl="0">
              <a:lnSpc>
                <a:spcPct val="137500"/>
              </a:lnSpc>
              <a:spcBef>
                <a:spcPts val="0"/>
              </a:spcBef>
              <a:spcAft>
                <a:spcPts val="0"/>
              </a:spcAft>
              <a:buClr>
                <a:srgbClr val="000000"/>
              </a:buClr>
              <a:buSzPts val="2400"/>
              <a:buFont typeface="Arial"/>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Recurrent </a:t>
            </a: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inappropriate compensatory behaviors</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 to prevent weight gain, such as:</a:t>
            </a:r>
            <a:endParaRPr sz="2400" dirty="0">
              <a:latin typeface="Arial" panose="020B0604020202020204" pitchFamily="34" charset="0"/>
              <a:cs typeface="Arial" panose="020B0604020202020204" pitchFamily="34" charset="0"/>
            </a:endParaRPr>
          </a:p>
          <a:p>
            <a:pPr marL="949962" marR="0" lvl="2" indent="-316653" algn="just" rtl="0">
              <a:lnSpc>
                <a:spcPct val="137500"/>
              </a:lnSpc>
              <a:spcBef>
                <a:spcPts val="0"/>
              </a:spcBef>
              <a:spcAft>
                <a:spcPts val="0"/>
              </a:spcAft>
              <a:buClr>
                <a:srgbClr val="000000"/>
              </a:buClr>
              <a:buSzPts val="2400"/>
              <a:buFont typeface="Arial"/>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Self-induced vomiting</a:t>
            </a:r>
            <a:endParaRPr sz="2400" dirty="0">
              <a:latin typeface="Arial" panose="020B0604020202020204" pitchFamily="34" charset="0"/>
              <a:cs typeface="Arial" panose="020B0604020202020204" pitchFamily="34" charset="0"/>
            </a:endParaRPr>
          </a:p>
          <a:p>
            <a:pPr marL="949962" marR="0" lvl="2" indent="-316653" algn="just" rtl="0">
              <a:lnSpc>
                <a:spcPct val="137500"/>
              </a:lnSpc>
              <a:spcBef>
                <a:spcPts val="0"/>
              </a:spcBef>
              <a:spcAft>
                <a:spcPts val="0"/>
              </a:spcAft>
              <a:buClr>
                <a:srgbClr val="000000"/>
              </a:buClr>
              <a:buSzPts val="2400"/>
              <a:buFont typeface="Arial"/>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Misuse of laxatives, diuretics, or enemas</a:t>
            </a:r>
            <a:endParaRPr sz="2400" dirty="0">
              <a:latin typeface="Arial" panose="020B0604020202020204" pitchFamily="34" charset="0"/>
              <a:cs typeface="Arial" panose="020B0604020202020204" pitchFamily="34" charset="0"/>
            </a:endParaRPr>
          </a:p>
          <a:p>
            <a:pPr marL="949962" marR="0" lvl="2" indent="-316653" algn="just" rtl="0">
              <a:lnSpc>
                <a:spcPct val="137500"/>
              </a:lnSpc>
              <a:spcBef>
                <a:spcPts val="0"/>
              </a:spcBef>
              <a:spcAft>
                <a:spcPts val="0"/>
              </a:spcAft>
              <a:buClr>
                <a:srgbClr val="000000"/>
              </a:buClr>
              <a:buSzPts val="2400"/>
              <a:buFont typeface="Arial"/>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Fasting or excessive exercise</a:t>
            </a:r>
            <a:endParaRPr sz="2400" dirty="0">
              <a:latin typeface="Arial" panose="020B0604020202020204" pitchFamily="34" charset="0"/>
              <a:cs typeface="Arial" panose="020B0604020202020204" pitchFamily="34" charset="0"/>
            </a:endParaRPr>
          </a:p>
          <a:p>
            <a:pPr marL="474981" marR="0" lvl="1" indent="-237490" algn="just" rtl="0">
              <a:lnSpc>
                <a:spcPct val="137500"/>
              </a:lnSpc>
              <a:spcBef>
                <a:spcPts val="0"/>
              </a:spcBef>
              <a:spcAft>
                <a:spcPts val="0"/>
              </a:spcAft>
              <a:buClr>
                <a:srgbClr val="000000"/>
              </a:buClr>
              <a:buSzPts val="2400"/>
              <a:buFont typeface="Arial"/>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Self-evaluation is unduly influenced by body shape and weight.</a:t>
            </a:r>
            <a:endParaRPr sz="2400" dirty="0">
              <a:latin typeface="Arial" panose="020B0604020202020204" pitchFamily="34" charset="0"/>
              <a:cs typeface="Arial" panose="020B0604020202020204" pitchFamily="34" charset="0"/>
            </a:endParaRPr>
          </a:p>
          <a:p>
            <a:pPr marL="474981" marR="0" lvl="1" indent="-237490" algn="just" rtl="0">
              <a:lnSpc>
                <a:spcPct val="137500"/>
              </a:lnSpc>
              <a:spcBef>
                <a:spcPts val="0"/>
              </a:spcBef>
              <a:spcAft>
                <a:spcPts val="0"/>
              </a:spcAft>
              <a:buClr>
                <a:srgbClr val="000000"/>
              </a:buClr>
              <a:buSzPts val="2400"/>
              <a:buFont typeface="Arial"/>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The disturbance does not occur exclusively during episodes of anorexia nervosa.</a:t>
            </a:r>
            <a:endParaRPr sz="2400" dirty="0">
              <a:latin typeface="Arial" panose="020B0604020202020204" pitchFamily="34" charset="0"/>
              <a:cs typeface="Arial" panose="020B0604020202020204" pitchFamily="34" charset="0"/>
            </a:endParaRPr>
          </a:p>
          <a:p>
            <a:pPr marL="0" marR="0" lvl="0" indent="0" algn="just" rtl="0">
              <a:lnSpc>
                <a:spcPct val="137500"/>
              </a:lnSpc>
              <a:spcBef>
                <a:spcPts val="0"/>
              </a:spcBef>
              <a:spcAft>
                <a:spcPts val="0"/>
              </a:spcAft>
              <a:buNone/>
            </a:pPr>
            <a:endParaRPr sz="24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p>
            <a:pPr marL="0" marR="0" lvl="0" indent="0" algn="just" rtl="0">
              <a:lnSpc>
                <a:spcPct val="137500"/>
              </a:lnSpc>
              <a:spcBef>
                <a:spcPts val="0"/>
              </a:spcBef>
              <a:spcAft>
                <a:spcPts val="0"/>
              </a:spcAft>
              <a:buNone/>
            </a:pPr>
            <a:endParaRPr sz="24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p>
            <a:pPr marL="0" marR="0" lvl="0" indent="0" algn="just" rtl="0">
              <a:lnSpc>
                <a:spcPct val="137500"/>
              </a:lnSpc>
              <a:spcBef>
                <a:spcPts val="0"/>
              </a:spcBef>
              <a:spcAft>
                <a:spcPts val="0"/>
              </a:spcAft>
              <a:buNone/>
            </a:pPr>
            <a:r>
              <a:rPr lang="en-US" sz="2400" b="0" i="0" u="none" strike="noStrike" cap="none" dirty="0">
                <a:solidFill>
                  <a:srgbClr val="000000"/>
                </a:solidFill>
                <a:latin typeface="Calibri"/>
                <a:ea typeface="Calibri"/>
                <a:cs typeface="Calibri"/>
                <a:sym typeface="Calibri"/>
              </a:rPr>
              <a:t>Individuals with bulimia nervosa are typically within the </a:t>
            </a:r>
            <a:r>
              <a:rPr lang="en-US" sz="2400" b="1" i="0" u="none" strike="noStrike" cap="none" dirty="0">
                <a:solidFill>
                  <a:srgbClr val="000000"/>
                </a:solidFill>
                <a:latin typeface="Calibri"/>
                <a:ea typeface="Calibri"/>
                <a:cs typeface="Calibri"/>
                <a:sym typeface="Calibri"/>
              </a:rPr>
              <a:t>normal weight or overweight range</a:t>
            </a:r>
            <a:r>
              <a:rPr lang="en-US" sz="2400" b="0" i="0" u="none" strike="noStrike" cap="none" dirty="0">
                <a:solidFill>
                  <a:srgbClr val="000000"/>
                </a:solidFill>
                <a:latin typeface="Calibri"/>
                <a:ea typeface="Calibri"/>
                <a:cs typeface="Calibri"/>
                <a:sym typeface="Calibri"/>
              </a:rPr>
              <a:t>.</a:t>
            </a:r>
            <a:endParaRPr dirty="0"/>
          </a:p>
        </p:txBody>
      </p:sp>
      <p:sp>
        <p:nvSpPr>
          <p:cNvPr id="314" name="Google Shape;314;p17"/>
          <p:cNvSpPr txBox="1"/>
          <p:nvPr/>
        </p:nvSpPr>
        <p:spPr>
          <a:xfrm>
            <a:off x="5442065" y="48369"/>
            <a:ext cx="7403869" cy="939040"/>
          </a:xfrm>
          <a:prstGeom prst="rect">
            <a:avLst/>
          </a:prstGeom>
          <a:noFill/>
          <a:ln>
            <a:noFill/>
          </a:ln>
        </p:spPr>
        <p:txBody>
          <a:bodyPr spcFirstLastPara="1" wrap="square" lIns="0" tIns="0" rIns="0" bIns="0" anchor="t" anchorCtr="0">
            <a:spAutoFit/>
          </a:bodyPr>
          <a:lstStyle/>
          <a:p>
            <a:pPr marL="0" marR="0" lvl="0" indent="0" algn="ctr" rtl="0">
              <a:lnSpc>
                <a:spcPct val="112500"/>
              </a:lnSpc>
              <a:spcBef>
                <a:spcPts val="0"/>
              </a:spcBef>
              <a:spcAft>
                <a:spcPts val="0"/>
              </a:spcAft>
              <a:buNone/>
            </a:pPr>
            <a:r>
              <a:rPr lang="en-US" sz="5400" dirty="0">
                <a:solidFill>
                  <a:srgbClr val="E98E24"/>
                </a:solidFill>
                <a:sym typeface="Calibri"/>
              </a:rPr>
              <a:t>Bulimia nervosa (BN)</a:t>
            </a:r>
            <a:endParaRPr lang="en-US" sz="5400" dirty="0">
              <a:solidFill>
                <a:srgbClr val="E98E24"/>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18"/>
        <p:cNvGrpSpPr/>
        <p:nvPr/>
      </p:nvGrpSpPr>
      <p:grpSpPr>
        <a:xfrm>
          <a:off x="0" y="0"/>
          <a:ext cx="0" cy="0"/>
          <a:chOff x="0" y="0"/>
          <a:chExt cx="0" cy="0"/>
        </a:xfrm>
      </p:grpSpPr>
      <p:grpSp>
        <p:nvGrpSpPr>
          <p:cNvPr id="319" name="Google Shape;319;p18"/>
          <p:cNvGrpSpPr/>
          <p:nvPr/>
        </p:nvGrpSpPr>
        <p:grpSpPr>
          <a:xfrm>
            <a:off x="-1143" y="9084331"/>
            <a:ext cx="18312195" cy="1166241"/>
            <a:chOff x="-1524" y="-1524"/>
            <a:chExt cx="24416259" cy="1554988"/>
          </a:xfrm>
        </p:grpSpPr>
        <p:sp>
          <p:nvSpPr>
            <p:cNvPr id="320" name="Google Shape;320;p18"/>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sz="1600">
                <a:latin typeface="Arial" panose="020B0604020202020204" pitchFamily="34" charset="0"/>
                <a:cs typeface="Arial" panose="020B0604020202020204" pitchFamily="34" charset="0"/>
              </a:endParaRPr>
            </a:p>
          </p:txBody>
        </p:sp>
        <p:sp>
          <p:nvSpPr>
            <p:cNvPr id="321" name="Google Shape;321;p18"/>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600">
                <a:latin typeface="Arial" panose="020B0604020202020204" pitchFamily="34" charset="0"/>
                <a:cs typeface="Arial" panose="020B0604020202020204" pitchFamily="34" charset="0"/>
              </a:endParaRPr>
            </a:p>
          </p:txBody>
        </p:sp>
      </p:grpSp>
      <p:sp>
        <p:nvSpPr>
          <p:cNvPr id="322" name="Google Shape;322;p18"/>
          <p:cNvSpPr/>
          <p:nvPr/>
        </p:nvSpPr>
        <p:spPr>
          <a:xfrm>
            <a:off x="1231343" y="8254988"/>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sz="1600" dirty="0">
              <a:latin typeface="Arial" panose="020B0604020202020204" pitchFamily="34" charset="0"/>
              <a:cs typeface="Arial" panose="020B0604020202020204" pitchFamily="34" charset="0"/>
            </a:endParaRPr>
          </a:p>
        </p:txBody>
      </p:sp>
      <p:grpSp>
        <p:nvGrpSpPr>
          <p:cNvPr id="323" name="Google Shape;323;p18"/>
          <p:cNvGrpSpPr/>
          <p:nvPr/>
        </p:nvGrpSpPr>
        <p:grpSpPr>
          <a:xfrm rot="-420599">
            <a:off x="3682422" y="9443338"/>
            <a:ext cx="15092934" cy="1652778"/>
            <a:chOff x="-1524" y="-1524"/>
            <a:chExt cx="20123911" cy="2203704"/>
          </a:xfrm>
        </p:grpSpPr>
        <p:sp>
          <p:nvSpPr>
            <p:cNvPr id="324" name="Google Shape;324;p18"/>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sz="1600">
                <a:latin typeface="Arial" panose="020B0604020202020204" pitchFamily="34" charset="0"/>
                <a:cs typeface="Arial" panose="020B0604020202020204" pitchFamily="34" charset="0"/>
              </a:endParaRPr>
            </a:p>
          </p:txBody>
        </p:sp>
        <p:sp>
          <p:nvSpPr>
            <p:cNvPr id="325" name="Google Shape;325;p18"/>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600">
                <a:latin typeface="Arial" panose="020B0604020202020204" pitchFamily="34" charset="0"/>
                <a:cs typeface="Arial" panose="020B0604020202020204" pitchFamily="34" charset="0"/>
              </a:endParaRPr>
            </a:p>
          </p:txBody>
        </p:sp>
      </p:grpSp>
      <p:sp>
        <p:nvSpPr>
          <p:cNvPr id="326" name="Google Shape;326;p18"/>
          <p:cNvSpPr/>
          <p:nvPr/>
        </p:nvSpPr>
        <p:spPr>
          <a:xfrm>
            <a:off x="14729688" y="9364047"/>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sz="1600">
              <a:latin typeface="Arial" panose="020B0604020202020204" pitchFamily="34" charset="0"/>
              <a:cs typeface="Arial" panose="020B0604020202020204" pitchFamily="34" charset="0"/>
            </a:endParaRPr>
          </a:p>
        </p:txBody>
      </p:sp>
      <p:sp>
        <p:nvSpPr>
          <p:cNvPr id="327" name="Google Shape;327;p18"/>
          <p:cNvSpPr/>
          <p:nvPr/>
        </p:nvSpPr>
        <p:spPr>
          <a:xfrm flipH="1">
            <a:off x="2362529" y="3365072"/>
            <a:ext cx="571683" cy="1080500"/>
          </a:xfrm>
          <a:custGeom>
            <a:avLst/>
            <a:gdLst/>
            <a:ahLst/>
            <a:cxnLst/>
            <a:rect l="l" t="t" r="r" b="b"/>
            <a:pathLst>
              <a:path w="571683" h="1080500" extrusionOk="0">
                <a:moveTo>
                  <a:pt x="571683" y="0"/>
                </a:moveTo>
                <a:lnTo>
                  <a:pt x="0" y="0"/>
                </a:lnTo>
                <a:lnTo>
                  <a:pt x="0" y="1080500"/>
                </a:lnTo>
                <a:lnTo>
                  <a:pt x="571683" y="1080500"/>
                </a:lnTo>
                <a:lnTo>
                  <a:pt x="571683" y="0"/>
                </a:lnTo>
                <a:close/>
              </a:path>
            </a:pathLst>
          </a:custGeom>
          <a:blipFill rotWithShape="1">
            <a:blip r:embed="rId5">
              <a:alphaModFix/>
            </a:blip>
            <a:stretch>
              <a:fillRect/>
            </a:stretch>
          </a:blipFill>
          <a:ln>
            <a:noFill/>
          </a:ln>
        </p:spPr>
        <p:txBody>
          <a:bodyPr/>
          <a:lstStyle/>
          <a:p>
            <a:endParaRPr lang="it-IT" sz="1600">
              <a:latin typeface="Arial" panose="020B0604020202020204" pitchFamily="34" charset="0"/>
              <a:cs typeface="Arial" panose="020B0604020202020204" pitchFamily="34" charset="0"/>
            </a:endParaRPr>
          </a:p>
        </p:txBody>
      </p:sp>
      <p:sp>
        <p:nvSpPr>
          <p:cNvPr id="328" name="Google Shape;328;p18"/>
          <p:cNvSpPr txBox="1"/>
          <p:nvPr/>
        </p:nvSpPr>
        <p:spPr>
          <a:xfrm>
            <a:off x="11477738" y="1086428"/>
            <a:ext cx="6062271" cy="2292422"/>
          </a:xfrm>
          <a:prstGeom prst="rect">
            <a:avLst/>
          </a:prstGeom>
          <a:noFill/>
          <a:ln>
            <a:noFill/>
          </a:ln>
        </p:spPr>
        <p:txBody>
          <a:bodyPr spcFirstLastPara="1" wrap="square" lIns="0" tIns="0" rIns="0" bIns="0" anchor="t" anchorCtr="0">
            <a:spAutoFit/>
          </a:bodyPr>
          <a:lstStyle/>
          <a:p>
            <a:pPr marL="0" marR="0" lvl="0" indent="0" algn="just" rtl="0">
              <a:lnSpc>
                <a:spcPct val="132833"/>
              </a:lnSpc>
              <a:spcBef>
                <a:spcPts val="0"/>
              </a:spcBef>
              <a:spcAft>
                <a:spcPts val="0"/>
              </a:spcAft>
              <a:buNone/>
            </a:pPr>
            <a:r>
              <a:rPr lang="en-US" sz="2800" b="0" i="0" u="none" strike="noStrike" cap="none" dirty="0">
                <a:solidFill>
                  <a:srgbClr val="000000"/>
                </a:solidFill>
                <a:latin typeface="Arial" panose="020B0604020202020204" pitchFamily="34" charset="0"/>
                <a:ea typeface="Calibri"/>
                <a:cs typeface="Arial" panose="020B0604020202020204" pitchFamily="34" charset="0"/>
                <a:sym typeface="Calibri"/>
              </a:rPr>
              <a:t>These behaviors can become </a:t>
            </a:r>
            <a:r>
              <a:rPr lang="en-US" sz="2800" b="1" i="0" u="none" strike="noStrike" cap="none" dirty="0">
                <a:solidFill>
                  <a:srgbClr val="000000"/>
                </a:solidFill>
                <a:latin typeface="Arial" panose="020B0604020202020204" pitchFamily="34" charset="0"/>
                <a:ea typeface="Calibri"/>
                <a:cs typeface="Arial" panose="020B0604020202020204" pitchFamily="34" charset="0"/>
                <a:sym typeface="Calibri"/>
              </a:rPr>
              <a:t>compulsive and obsessive and are usually hidden (e.g. eating during the night). </a:t>
            </a:r>
            <a:endParaRPr sz="1600" dirty="0">
              <a:latin typeface="Arial" panose="020B0604020202020204" pitchFamily="34" charset="0"/>
              <a:cs typeface="Arial" panose="020B0604020202020204" pitchFamily="34" charset="0"/>
            </a:endParaRPr>
          </a:p>
        </p:txBody>
      </p:sp>
      <p:sp>
        <p:nvSpPr>
          <p:cNvPr id="329" name="Google Shape;329;p18"/>
          <p:cNvSpPr txBox="1"/>
          <p:nvPr/>
        </p:nvSpPr>
        <p:spPr>
          <a:xfrm>
            <a:off x="1028700" y="2319944"/>
            <a:ext cx="2397512" cy="646331"/>
          </a:xfrm>
          <a:prstGeom prst="rect">
            <a:avLst/>
          </a:prstGeom>
          <a:noFill/>
          <a:ln>
            <a:noFill/>
          </a:ln>
        </p:spPr>
        <p:txBody>
          <a:bodyPr spcFirstLastPara="1" wrap="square" lIns="0" tIns="0" rIns="0" bIns="0" anchor="t" anchorCtr="0">
            <a:spAutoFit/>
          </a:bodyPr>
          <a:lstStyle/>
          <a:p>
            <a:pPr marL="0" marR="0" lvl="0" indent="0" algn="just" rtl="0">
              <a:lnSpc>
                <a:spcPct val="150018"/>
              </a:lnSpc>
              <a:spcBef>
                <a:spcPts val="0"/>
              </a:spcBef>
              <a:spcAft>
                <a:spcPts val="0"/>
              </a:spcAft>
              <a:buNone/>
            </a:pPr>
            <a:r>
              <a:rPr lang="en-US" sz="2800" b="0" i="0" u="none" strike="noStrike" cap="none">
                <a:solidFill>
                  <a:srgbClr val="000000"/>
                </a:solidFill>
                <a:latin typeface="Arial" panose="020B0604020202020204" pitchFamily="34" charset="0"/>
                <a:ea typeface="Calibri"/>
                <a:cs typeface="Arial" panose="020B0604020202020204" pitchFamily="34" charset="0"/>
                <a:sym typeface="Calibri"/>
              </a:rPr>
              <a:t>Binge Eating </a:t>
            </a:r>
            <a:endParaRPr sz="1600">
              <a:latin typeface="Arial" panose="020B0604020202020204" pitchFamily="34" charset="0"/>
              <a:cs typeface="Arial" panose="020B0604020202020204" pitchFamily="34" charset="0"/>
            </a:endParaRPr>
          </a:p>
        </p:txBody>
      </p:sp>
      <p:sp>
        <p:nvSpPr>
          <p:cNvPr id="330" name="Google Shape;330;p18"/>
          <p:cNvSpPr txBox="1"/>
          <p:nvPr/>
        </p:nvSpPr>
        <p:spPr>
          <a:xfrm>
            <a:off x="9139238" y="4186528"/>
            <a:ext cx="9525" cy="2129814"/>
          </a:xfrm>
          <a:prstGeom prst="rect">
            <a:avLst/>
          </a:prstGeom>
          <a:noFill/>
          <a:ln>
            <a:noFill/>
          </a:ln>
        </p:spPr>
        <p:txBody>
          <a:bodyPr spcFirstLastPara="1" wrap="square" lIns="0" tIns="0" rIns="0" bIns="0" anchor="t" anchorCtr="0">
            <a:spAutoFit/>
          </a:bodyPr>
          <a:lstStyle/>
          <a:p>
            <a:pPr marL="0" marR="0" lvl="0" indent="0" algn="ctr" rtl="0">
              <a:lnSpc>
                <a:spcPct val="692222"/>
              </a:lnSpc>
              <a:spcBef>
                <a:spcPts val="0"/>
              </a:spcBef>
              <a:spcAft>
                <a:spcPts val="0"/>
              </a:spcAft>
              <a:buNone/>
            </a:pPr>
            <a:endParaRPr sz="2000" b="0" i="0" u="none" strike="noStrike" cap="none">
              <a:solidFill>
                <a:schemeClr val="dk1"/>
              </a:solidFill>
              <a:latin typeface="Arial" panose="020B0604020202020204" pitchFamily="34" charset="0"/>
              <a:ea typeface="Calibri"/>
              <a:cs typeface="Arial" panose="020B0604020202020204" pitchFamily="34" charset="0"/>
              <a:sym typeface="Calibri"/>
            </a:endParaRPr>
          </a:p>
        </p:txBody>
      </p:sp>
      <p:sp>
        <p:nvSpPr>
          <p:cNvPr id="331" name="Google Shape;331;p18"/>
          <p:cNvSpPr txBox="1"/>
          <p:nvPr/>
        </p:nvSpPr>
        <p:spPr>
          <a:xfrm>
            <a:off x="3087726" y="4897374"/>
            <a:ext cx="4002658" cy="1206484"/>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r>
              <a:rPr lang="en-US" sz="2800" b="0" i="0" u="none" strike="noStrike" cap="none" dirty="0">
                <a:solidFill>
                  <a:srgbClr val="000000"/>
                </a:solidFill>
                <a:latin typeface="Arial" panose="020B0604020202020204" pitchFamily="34" charset="0"/>
                <a:ea typeface="Calibri"/>
                <a:cs typeface="Arial" panose="020B0604020202020204" pitchFamily="34" charset="0"/>
                <a:sym typeface="Calibri"/>
              </a:rPr>
              <a:t>Compensatory </a:t>
            </a:r>
            <a:r>
              <a:rPr lang="en-US" sz="2800" b="0" i="0" u="none" strike="noStrike" cap="none" dirty="0" err="1">
                <a:solidFill>
                  <a:srgbClr val="000000"/>
                </a:solidFill>
                <a:latin typeface="Arial" panose="020B0604020202020204" pitchFamily="34" charset="0"/>
                <a:ea typeface="Calibri"/>
                <a:cs typeface="Arial" panose="020B0604020202020204" pitchFamily="34" charset="0"/>
                <a:sym typeface="Calibri"/>
              </a:rPr>
              <a:t>behaviours</a:t>
            </a:r>
            <a:endParaRPr sz="28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p:txBody>
      </p:sp>
      <p:sp>
        <p:nvSpPr>
          <p:cNvPr id="332" name="Google Shape;332;p18"/>
          <p:cNvSpPr/>
          <p:nvPr/>
        </p:nvSpPr>
        <p:spPr>
          <a:xfrm rot="-8471452" flipH="1">
            <a:off x="6699202" y="3695241"/>
            <a:ext cx="496625" cy="938639"/>
          </a:xfrm>
          <a:custGeom>
            <a:avLst/>
            <a:gdLst/>
            <a:ahLst/>
            <a:cxnLst/>
            <a:rect l="l" t="t" r="r" b="b"/>
            <a:pathLst>
              <a:path w="496625" h="938639" extrusionOk="0">
                <a:moveTo>
                  <a:pt x="496625" y="0"/>
                </a:moveTo>
                <a:lnTo>
                  <a:pt x="0" y="0"/>
                </a:lnTo>
                <a:lnTo>
                  <a:pt x="0" y="938639"/>
                </a:lnTo>
                <a:lnTo>
                  <a:pt x="496625" y="938639"/>
                </a:lnTo>
                <a:lnTo>
                  <a:pt x="496625" y="0"/>
                </a:lnTo>
                <a:close/>
              </a:path>
            </a:pathLst>
          </a:custGeom>
          <a:blipFill rotWithShape="1">
            <a:blip r:embed="rId5">
              <a:alphaModFix/>
            </a:blip>
            <a:stretch>
              <a:fillRect/>
            </a:stretch>
          </a:blipFill>
          <a:ln>
            <a:noFill/>
          </a:ln>
        </p:spPr>
        <p:txBody>
          <a:bodyPr/>
          <a:lstStyle/>
          <a:p>
            <a:endParaRPr lang="it-IT" sz="1600">
              <a:latin typeface="Arial" panose="020B0604020202020204" pitchFamily="34" charset="0"/>
              <a:cs typeface="Arial" panose="020B0604020202020204" pitchFamily="34" charset="0"/>
            </a:endParaRPr>
          </a:p>
        </p:txBody>
      </p:sp>
      <p:sp>
        <p:nvSpPr>
          <p:cNvPr id="333" name="Google Shape;333;p18"/>
          <p:cNvSpPr txBox="1"/>
          <p:nvPr/>
        </p:nvSpPr>
        <p:spPr>
          <a:xfrm>
            <a:off x="5304975" y="2307798"/>
            <a:ext cx="5696907" cy="1206484"/>
          </a:xfrm>
          <a:prstGeom prst="rect">
            <a:avLst/>
          </a:prstGeom>
          <a:noFill/>
          <a:ln>
            <a:noFill/>
          </a:ln>
        </p:spPr>
        <p:txBody>
          <a:bodyPr spcFirstLastPara="1" wrap="square" lIns="0" tIns="0" rIns="0" bIns="0" anchor="t" anchorCtr="0">
            <a:spAutoFit/>
          </a:bodyPr>
          <a:lstStyle/>
          <a:p>
            <a:pPr marL="0" marR="0" lvl="0" indent="0" algn="just" rtl="0">
              <a:lnSpc>
                <a:spcPct val="140000"/>
              </a:lnSpc>
              <a:spcBef>
                <a:spcPts val="0"/>
              </a:spcBef>
              <a:spcAft>
                <a:spcPts val="0"/>
              </a:spcAft>
              <a:buNone/>
            </a:pPr>
            <a:r>
              <a:rPr lang="en-US" sz="2800" b="0" i="0" u="none" strike="noStrike" cap="none">
                <a:solidFill>
                  <a:srgbClr val="000000"/>
                </a:solidFill>
                <a:latin typeface="Arial" panose="020B0604020202020204" pitchFamily="34" charset="0"/>
                <a:ea typeface="Calibri"/>
                <a:cs typeface="Arial" panose="020B0604020202020204" pitchFamily="34" charset="0"/>
                <a:sym typeface="Calibri"/>
              </a:rPr>
              <a:t>shame, guilt and disgust, preoccupation with body size. </a:t>
            </a:r>
            <a:endParaRPr sz="1600">
              <a:latin typeface="Arial" panose="020B0604020202020204" pitchFamily="34" charset="0"/>
              <a:cs typeface="Arial" panose="020B0604020202020204" pitchFamily="34" charset="0"/>
            </a:endParaRPr>
          </a:p>
        </p:txBody>
      </p:sp>
      <p:sp>
        <p:nvSpPr>
          <p:cNvPr id="334" name="Google Shape;334;p18"/>
          <p:cNvSpPr txBox="1"/>
          <p:nvPr/>
        </p:nvSpPr>
        <p:spPr>
          <a:xfrm>
            <a:off x="2362529" y="326962"/>
            <a:ext cx="4898062" cy="603242"/>
          </a:xfrm>
          <a:prstGeom prst="rect">
            <a:avLst/>
          </a:prstGeom>
          <a:noFill/>
          <a:ln>
            <a:noFill/>
          </a:ln>
        </p:spPr>
        <p:txBody>
          <a:bodyPr spcFirstLastPara="1" wrap="square" lIns="0" tIns="0" rIns="0" bIns="0" anchor="t" anchorCtr="0">
            <a:spAutoFit/>
          </a:bodyPr>
          <a:lstStyle/>
          <a:p>
            <a:pPr marL="0" marR="0" lvl="0" indent="0" algn="just" rtl="0">
              <a:lnSpc>
                <a:spcPct val="140000"/>
              </a:lnSpc>
              <a:spcBef>
                <a:spcPts val="0"/>
              </a:spcBef>
              <a:spcAft>
                <a:spcPts val="0"/>
              </a:spcAft>
              <a:buNone/>
            </a:pPr>
            <a:r>
              <a:rPr lang="en-US" sz="2800" b="0" i="0" u="none" strike="noStrike" cap="none" dirty="0">
                <a:solidFill>
                  <a:srgbClr val="000000"/>
                </a:solidFill>
                <a:latin typeface="Arial" panose="020B0604020202020204" pitchFamily="34" charset="0"/>
                <a:ea typeface="Calibri"/>
                <a:cs typeface="Arial" panose="020B0604020202020204" pitchFamily="34" charset="0"/>
                <a:sym typeface="Calibri"/>
              </a:rPr>
              <a:t>Control lose/impulsiveness</a:t>
            </a:r>
            <a:endParaRPr sz="1600" dirty="0">
              <a:latin typeface="Arial" panose="020B0604020202020204" pitchFamily="34" charset="0"/>
              <a:cs typeface="Arial" panose="020B0604020202020204" pitchFamily="34" charset="0"/>
            </a:endParaRPr>
          </a:p>
        </p:txBody>
      </p:sp>
      <p:sp>
        <p:nvSpPr>
          <p:cNvPr id="335" name="Google Shape;335;p18"/>
          <p:cNvSpPr/>
          <p:nvPr/>
        </p:nvSpPr>
        <p:spPr>
          <a:xfrm rot="10344987" flipH="1">
            <a:off x="6562417" y="1108346"/>
            <a:ext cx="393844" cy="744379"/>
          </a:xfrm>
          <a:custGeom>
            <a:avLst/>
            <a:gdLst/>
            <a:ahLst/>
            <a:cxnLst/>
            <a:rect l="l" t="t" r="r" b="b"/>
            <a:pathLst>
              <a:path w="393844" h="744379" extrusionOk="0">
                <a:moveTo>
                  <a:pt x="393844" y="0"/>
                </a:moveTo>
                <a:lnTo>
                  <a:pt x="0" y="0"/>
                </a:lnTo>
                <a:lnTo>
                  <a:pt x="0" y="744379"/>
                </a:lnTo>
                <a:lnTo>
                  <a:pt x="393844" y="744379"/>
                </a:lnTo>
                <a:lnTo>
                  <a:pt x="393844" y="0"/>
                </a:lnTo>
                <a:close/>
              </a:path>
            </a:pathLst>
          </a:custGeom>
          <a:blipFill rotWithShape="1">
            <a:blip r:embed="rId5">
              <a:alphaModFix/>
            </a:blip>
            <a:stretch>
              <a:fillRect/>
            </a:stretch>
          </a:blipFill>
          <a:ln>
            <a:noFill/>
          </a:ln>
        </p:spPr>
        <p:txBody>
          <a:bodyPr/>
          <a:lstStyle/>
          <a:p>
            <a:endParaRPr lang="it-IT" sz="1600">
              <a:latin typeface="Arial" panose="020B0604020202020204" pitchFamily="34" charset="0"/>
              <a:cs typeface="Arial" panose="020B0604020202020204" pitchFamily="34" charset="0"/>
            </a:endParaRPr>
          </a:p>
        </p:txBody>
      </p:sp>
      <p:sp>
        <p:nvSpPr>
          <p:cNvPr id="336" name="Google Shape;336;p18"/>
          <p:cNvSpPr/>
          <p:nvPr/>
        </p:nvSpPr>
        <p:spPr>
          <a:xfrm rot="3540054" flipH="1">
            <a:off x="2417000" y="1071453"/>
            <a:ext cx="476409" cy="900430"/>
          </a:xfrm>
          <a:custGeom>
            <a:avLst/>
            <a:gdLst/>
            <a:ahLst/>
            <a:cxnLst/>
            <a:rect l="l" t="t" r="r" b="b"/>
            <a:pathLst>
              <a:path w="476409" h="900430" extrusionOk="0">
                <a:moveTo>
                  <a:pt x="476409" y="0"/>
                </a:moveTo>
                <a:lnTo>
                  <a:pt x="0" y="0"/>
                </a:lnTo>
                <a:lnTo>
                  <a:pt x="0" y="900430"/>
                </a:lnTo>
                <a:lnTo>
                  <a:pt x="476409" y="900430"/>
                </a:lnTo>
                <a:lnTo>
                  <a:pt x="476409" y="0"/>
                </a:lnTo>
                <a:close/>
              </a:path>
            </a:pathLst>
          </a:custGeom>
          <a:blipFill rotWithShape="1">
            <a:blip r:embed="rId5">
              <a:alphaModFix/>
            </a:blip>
            <a:stretch>
              <a:fillRect/>
            </a:stretch>
          </a:blipFill>
          <a:ln>
            <a:noFill/>
          </a:ln>
        </p:spPr>
        <p:txBody>
          <a:bodyPr/>
          <a:lstStyle/>
          <a:p>
            <a:endParaRPr lang="it-IT" sz="1600">
              <a:latin typeface="Arial" panose="020B0604020202020204" pitchFamily="34" charset="0"/>
              <a:cs typeface="Arial" panose="020B0604020202020204" pitchFamily="34" charset="0"/>
            </a:endParaRPr>
          </a:p>
        </p:txBody>
      </p:sp>
      <p:sp>
        <p:nvSpPr>
          <p:cNvPr id="337" name="Google Shape;337;p18"/>
          <p:cNvSpPr txBox="1"/>
          <p:nvPr/>
        </p:nvSpPr>
        <p:spPr>
          <a:xfrm>
            <a:off x="458759" y="6116865"/>
            <a:ext cx="16470311" cy="2184637"/>
          </a:xfrm>
          <a:prstGeom prst="rect">
            <a:avLst/>
          </a:prstGeom>
          <a:noFill/>
          <a:ln>
            <a:noFill/>
          </a:ln>
        </p:spPr>
        <p:txBody>
          <a:bodyPr spcFirstLastPara="1" wrap="square" lIns="0" tIns="0" rIns="0" bIns="0" anchor="t" anchorCtr="0">
            <a:spAutoFit/>
          </a:bodyPr>
          <a:lstStyle/>
          <a:p>
            <a:pPr marL="0" marR="0" lvl="0" indent="0" algn="just" rtl="0">
              <a:lnSpc>
                <a:spcPct val="168708"/>
              </a:lnSpc>
              <a:spcBef>
                <a:spcPts val="0"/>
              </a:spcBef>
              <a:spcAft>
                <a:spcPts val="0"/>
              </a:spcAft>
              <a:buNone/>
            </a:pPr>
            <a:r>
              <a:rPr lang="en-US" sz="2800" b="0" i="0" u="none" strike="noStrike" cap="none" dirty="0">
                <a:solidFill>
                  <a:srgbClr val="000000"/>
                </a:solidFill>
                <a:latin typeface="Arial" panose="020B0604020202020204" pitchFamily="34" charset="0"/>
                <a:ea typeface="Calibri"/>
                <a:cs typeface="Arial" panose="020B0604020202020204" pitchFamily="34" charset="0"/>
                <a:sym typeface="Calibri"/>
              </a:rPr>
              <a:t>As with individuals with AN, those with BN fear weight gain and are strongly motivated to lose weight.</a:t>
            </a:r>
            <a:endParaRPr sz="1600" dirty="0">
              <a:latin typeface="Arial" panose="020B0604020202020204" pitchFamily="34" charset="0"/>
              <a:cs typeface="Arial" panose="020B0604020202020204" pitchFamily="34" charset="0"/>
            </a:endParaRPr>
          </a:p>
          <a:p>
            <a:pPr marL="0" marR="0" lvl="0" indent="0" algn="just" rtl="0">
              <a:lnSpc>
                <a:spcPct val="168708"/>
              </a:lnSpc>
              <a:spcBef>
                <a:spcPts val="0"/>
              </a:spcBef>
              <a:spcAft>
                <a:spcPts val="0"/>
              </a:spcAft>
              <a:buNone/>
            </a:pPr>
            <a:endParaRPr sz="28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p>
            <a:pPr marL="0" marR="0" lvl="0" indent="0" algn="just" rtl="0">
              <a:lnSpc>
                <a:spcPct val="168708"/>
              </a:lnSpc>
              <a:spcBef>
                <a:spcPts val="0"/>
              </a:spcBef>
              <a:spcAft>
                <a:spcPts val="0"/>
              </a:spcAft>
              <a:buNone/>
            </a:pPr>
            <a:r>
              <a:rPr lang="en-US" sz="2800" b="0" i="0" u="none" strike="noStrike" cap="none" dirty="0">
                <a:solidFill>
                  <a:srgbClr val="000000"/>
                </a:solidFill>
                <a:latin typeface="Arial" panose="020B0604020202020204" pitchFamily="34" charset="0"/>
                <a:ea typeface="Calibri"/>
                <a:cs typeface="Arial" panose="020B0604020202020204" pitchFamily="34" charset="0"/>
                <a:sym typeface="Calibri"/>
              </a:rPr>
              <a:t>Individuals with BN are typically within the </a:t>
            </a:r>
            <a:r>
              <a:rPr lang="en-US" sz="2800" b="1" i="0" u="none" strike="noStrike" cap="none" dirty="0">
                <a:solidFill>
                  <a:srgbClr val="000000"/>
                </a:solidFill>
                <a:latin typeface="Arial" panose="020B0604020202020204" pitchFamily="34" charset="0"/>
                <a:ea typeface="Calibri"/>
                <a:cs typeface="Arial" panose="020B0604020202020204" pitchFamily="34" charset="0"/>
                <a:sym typeface="Calibri"/>
              </a:rPr>
              <a:t>normal weight or overweight range.</a:t>
            </a:r>
            <a:endParaRPr sz="1600" dirty="0">
              <a:latin typeface="Arial" panose="020B0604020202020204" pitchFamily="34" charset="0"/>
              <a:cs typeface="Arial" panose="020B0604020202020204" pitchFamily="34" charset="0"/>
            </a:endParaRPr>
          </a:p>
        </p:txBody>
      </p:sp>
      <p:sp>
        <p:nvSpPr>
          <p:cNvPr id="338" name="Google Shape;338;p18"/>
          <p:cNvSpPr txBox="1"/>
          <p:nvPr/>
        </p:nvSpPr>
        <p:spPr>
          <a:xfrm>
            <a:off x="11477737" y="4099019"/>
            <a:ext cx="6062271" cy="1982081"/>
          </a:xfrm>
          <a:prstGeom prst="rect">
            <a:avLst/>
          </a:prstGeom>
          <a:noFill/>
          <a:ln>
            <a:noFill/>
          </a:ln>
        </p:spPr>
        <p:txBody>
          <a:bodyPr spcFirstLastPara="1" wrap="square" lIns="0" tIns="0" rIns="0" bIns="0" anchor="t" anchorCtr="0">
            <a:spAutoFit/>
          </a:bodyPr>
          <a:lstStyle/>
          <a:p>
            <a:pPr marL="0" marR="0" lvl="0" indent="0" algn="just" rtl="0">
              <a:lnSpc>
                <a:spcPct val="114791"/>
              </a:lnSpc>
              <a:spcBef>
                <a:spcPts val="0"/>
              </a:spcBef>
              <a:spcAft>
                <a:spcPts val="0"/>
              </a:spcAft>
              <a:buNone/>
            </a:pPr>
            <a:r>
              <a:rPr lang="en-US" sz="2800" b="0" i="0" u="none" strike="noStrike" cap="none" dirty="0">
                <a:solidFill>
                  <a:srgbClr val="000000"/>
                </a:solidFill>
                <a:latin typeface="Arial" panose="020B0604020202020204" pitchFamily="34" charset="0"/>
                <a:ea typeface="Calibri"/>
                <a:cs typeface="Arial" panose="020B0604020202020204" pitchFamily="34" charset="0"/>
                <a:sym typeface="Calibri"/>
              </a:rPr>
              <a:t>The disorder may go unnoticed and untreated for a long time.</a:t>
            </a:r>
            <a:endParaRPr sz="1600" dirty="0">
              <a:latin typeface="Arial" panose="020B0604020202020204" pitchFamily="34" charset="0"/>
              <a:cs typeface="Arial" panose="020B0604020202020204" pitchFamily="34" charset="0"/>
            </a:endParaRPr>
          </a:p>
          <a:p>
            <a:pPr marL="0" marR="0" lvl="0" indent="0" algn="just" rtl="0">
              <a:lnSpc>
                <a:spcPct val="114791"/>
              </a:lnSpc>
              <a:spcBef>
                <a:spcPts val="0"/>
              </a:spcBef>
              <a:spcAft>
                <a:spcPts val="0"/>
              </a:spcAft>
              <a:buNone/>
            </a:pPr>
            <a:r>
              <a:rPr lang="en-US" sz="2800" b="0" i="0" u="none" strike="noStrike" cap="none" dirty="0">
                <a:solidFill>
                  <a:srgbClr val="000000"/>
                </a:solidFill>
                <a:latin typeface="Arial" panose="020B0604020202020204" pitchFamily="34" charset="0"/>
                <a:ea typeface="Calibri"/>
                <a:cs typeface="Arial" panose="020B0604020202020204" pitchFamily="34" charset="0"/>
                <a:sym typeface="Calibri"/>
              </a:rPr>
              <a:t>Parents may notice food missing from the pantry.</a:t>
            </a:r>
            <a:endParaRPr sz="1600" dirty="0">
              <a:latin typeface="Arial" panose="020B0604020202020204" pitchFamily="34" charset="0"/>
              <a:cs typeface="Arial" panose="020B0604020202020204" pitchFamily="34" charset="0"/>
            </a:endParaRPr>
          </a:p>
        </p:txBody>
      </p:sp>
      <p:sp>
        <p:nvSpPr>
          <p:cNvPr id="2" name="Google Shape;287;p15">
            <a:extLst>
              <a:ext uri="{FF2B5EF4-FFF2-40B4-BE49-F238E27FC236}">
                <a16:creationId xmlns:a16="http://schemas.microsoft.com/office/drawing/2014/main" id="{C99C3F5D-AF81-299F-2B0B-7A1C7298280A}"/>
              </a:ext>
            </a:extLst>
          </p:cNvPr>
          <p:cNvSpPr txBox="1"/>
          <p:nvPr/>
        </p:nvSpPr>
        <p:spPr>
          <a:xfrm>
            <a:off x="6019977" y="-138595"/>
            <a:ext cx="11657610" cy="1171731"/>
          </a:xfrm>
          <a:prstGeom prst="rect">
            <a:avLst/>
          </a:prstGeom>
          <a:noFill/>
          <a:ln>
            <a:noFill/>
          </a:ln>
        </p:spPr>
        <p:txBody>
          <a:bodyPr spcFirstLastPara="1" wrap="square" lIns="0" tIns="0" rIns="0" bIns="0" anchor="t" anchorCtr="0">
            <a:spAutoFit/>
          </a:bodyPr>
          <a:lstStyle/>
          <a:p>
            <a:pPr marL="0" marR="0" lvl="0" indent="0" algn="ctr" rtl="0">
              <a:lnSpc>
                <a:spcPct val="140593"/>
              </a:lnSpc>
              <a:spcBef>
                <a:spcPts val="0"/>
              </a:spcBef>
              <a:spcAft>
                <a:spcPts val="0"/>
              </a:spcAft>
              <a:buNone/>
            </a:pPr>
            <a:r>
              <a:rPr lang="en-US" sz="5400" dirty="0">
                <a:solidFill>
                  <a:srgbClr val="E98E24"/>
                </a:solidFill>
                <a:sym typeface="Calibri"/>
              </a:rPr>
              <a:t>BN characteristics</a:t>
            </a:r>
            <a:endParaRPr sz="5400" dirty="0">
              <a:solidFill>
                <a:srgbClr val="E98E24"/>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grpSp>
        <p:nvGrpSpPr>
          <p:cNvPr id="343" name="Google Shape;343;p19"/>
          <p:cNvGrpSpPr/>
          <p:nvPr/>
        </p:nvGrpSpPr>
        <p:grpSpPr>
          <a:xfrm>
            <a:off x="-1143" y="9134206"/>
            <a:ext cx="18312195" cy="1166241"/>
            <a:chOff x="-1524" y="-1524"/>
            <a:chExt cx="24416259" cy="1554988"/>
          </a:xfrm>
        </p:grpSpPr>
        <p:sp>
          <p:nvSpPr>
            <p:cNvPr id="344" name="Google Shape;344;p19"/>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345" name="Google Shape;345;p19"/>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46" name="Google Shape;346;p19"/>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347" name="Google Shape;347;p19"/>
          <p:cNvGrpSpPr/>
          <p:nvPr/>
        </p:nvGrpSpPr>
        <p:grpSpPr>
          <a:xfrm rot="-420599">
            <a:off x="3682422" y="9493213"/>
            <a:ext cx="15092934" cy="1652778"/>
            <a:chOff x="-1524" y="-1524"/>
            <a:chExt cx="20123911" cy="2203704"/>
          </a:xfrm>
        </p:grpSpPr>
        <p:sp>
          <p:nvSpPr>
            <p:cNvPr id="348" name="Google Shape;348;p19"/>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349" name="Google Shape;349;p19"/>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50" name="Google Shape;350;p19"/>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351" name="Google Shape;351;p19"/>
          <p:cNvSpPr txBox="1"/>
          <p:nvPr/>
        </p:nvSpPr>
        <p:spPr>
          <a:xfrm>
            <a:off x="2588842" y="726296"/>
            <a:ext cx="15466402" cy="8686352"/>
          </a:xfrm>
          <a:prstGeom prst="rect">
            <a:avLst/>
          </a:prstGeom>
          <a:noFill/>
          <a:ln>
            <a:noFill/>
          </a:ln>
        </p:spPr>
        <p:txBody>
          <a:bodyPr spcFirstLastPara="1" wrap="square" lIns="0" tIns="0" rIns="0" bIns="0" anchor="t" anchorCtr="0">
            <a:spAutoFit/>
          </a:bodyPr>
          <a:lstStyle/>
          <a:p>
            <a:pPr marL="0" marR="0" lvl="0" indent="0" algn="just" rtl="0">
              <a:lnSpc>
                <a:spcPct val="148750"/>
              </a:lnSpc>
              <a:spcBef>
                <a:spcPts val="0"/>
              </a:spcBef>
              <a:spcAft>
                <a:spcPts val="0"/>
              </a:spcAft>
              <a:buNone/>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Psychiatric Comorbidities</a:t>
            </a:r>
            <a:endParaRPr sz="2400" dirty="0">
              <a:latin typeface="Arial" panose="020B0604020202020204" pitchFamily="34" charset="0"/>
              <a:cs typeface="Arial" panose="020B0604020202020204" pitchFamily="34" charset="0"/>
            </a:endParaRPr>
          </a:p>
          <a:p>
            <a:pPr marL="513983" marR="0" lvl="1" indent="-256991" algn="just" rtl="0">
              <a:lnSpc>
                <a:spcPct val="148750"/>
              </a:lnSpc>
              <a:spcBef>
                <a:spcPts val="0"/>
              </a:spcBef>
              <a:spcAft>
                <a:spcPts val="0"/>
              </a:spcAft>
              <a:buClr>
                <a:srgbClr val="000000"/>
              </a:buClr>
              <a:buSzPts val="2400"/>
              <a:buFont typeface="Arial"/>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Depression, anxiety, hopelessness, and shame</a:t>
            </a:r>
            <a:endParaRPr sz="2400" dirty="0">
              <a:latin typeface="Arial" panose="020B0604020202020204" pitchFamily="34" charset="0"/>
              <a:cs typeface="Arial" panose="020B0604020202020204" pitchFamily="34" charset="0"/>
            </a:endParaRPr>
          </a:p>
          <a:p>
            <a:pPr marL="513983" marR="0" lvl="1" indent="-256991" algn="just" rtl="0">
              <a:lnSpc>
                <a:spcPct val="148750"/>
              </a:lnSpc>
              <a:spcBef>
                <a:spcPts val="0"/>
              </a:spcBef>
              <a:spcAft>
                <a:spcPts val="0"/>
              </a:spcAft>
              <a:buClr>
                <a:srgbClr val="000000"/>
              </a:buClr>
              <a:buSzPts val="2400"/>
              <a:buFont typeface="Arial"/>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Increased risk of non-suicidal self-injury, suicidal ideation, and death by suicide</a:t>
            </a:r>
            <a:endParaRPr sz="2400" dirty="0">
              <a:latin typeface="Arial" panose="020B0604020202020204" pitchFamily="34" charset="0"/>
              <a:cs typeface="Arial" panose="020B0604020202020204" pitchFamily="34" charset="0"/>
            </a:endParaRPr>
          </a:p>
          <a:p>
            <a:pPr marL="0" marR="0" lvl="0" indent="0" algn="just" rtl="0">
              <a:lnSpc>
                <a:spcPct val="148750"/>
              </a:lnSpc>
              <a:spcBef>
                <a:spcPts val="0"/>
              </a:spcBef>
              <a:spcAft>
                <a:spcPts val="0"/>
              </a:spcAft>
              <a:buNone/>
            </a:pPr>
            <a:r>
              <a:rPr lang="en-US" sz="2400" b="0" i="1" u="none" strike="noStrike" cap="none" dirty="0">
                <a:solidFill>
                  <a:srgbClr val="000000"/>
                </a:solidFill>
                <a:latin typeface="Arial" panose="020B0604020202020204" pitchFamily="34" charset="0"/>
                <a:ea typeface="Calibri"/>
                <a:cs typeface="Arial" panose="020B0604020202020204" pitchFamily="34" charset="0"/>
                <a:sym typeface="Calibri"/>
              </a:rPr>
              <a:t>Suicide risk is 8 times higher than in the general population</a:t>
            </a:r>
            <a:endParaRPr sz="2400" dirty="0">
              <a:latin typeface="Arial" panose="020B0604020202020204" pitchFamily="34" charset="0"/>
              <a:cs typeface="Arial" panose="020B0604020202020204" pitchFamily="34" charset="0"/>
            </a:endParaRPr>
          </a:p>
          <a:p>
            <a:pPr marL="0" marR="0" lvl="0" indent="0" algn="just" rtl="0">
              <a:lnSpc>
                <a:spcPct val="148750"/>
              </a:lnSpc>
              <a:spcBef>
                <a:spcPts val="0"/>
              </a:spcBef>
              <a:spcAft>
                <a:spcPts val="0"/>
              </a:spcAft>
              <a:buNone/>
            </a:pPr>
            <a:endParaRPr sz="2400" b="0" i="1" u="none" strike="noStrike" cap="none" dirty="0">
              <a:solidFill>
                <a:srgbClr val="000000"/>
              </a:solidFill>
              <a:latin typeface="Arial" panose="020B0604020202020204" pitchFamily="34" charset="0"/>
              <a:ea typeface="Calibri"/>
              <a:cs typeface="Arial" panose="020B0604020202020204" pitchFamily="34" charset="0"/>
              <a:sym typeface="Calibri"/>
            </a:endParaRPr>
          </a:p>
          <a:p>
            <a:pPr marL="0" marR="0" lvl="0" indent="0" algn="just" rtl="0">
              <a:lnSpc>
                <a:spcPct val="148750"/>
              </a:lnSpc>
              <a:spcBef>
                <a:spcPts val="0"/>
              </a:spcBef>
              <a:spcAft>
                <a:spcPts val="0"/>
              </a:spcAft>
              <a:buNone/>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Complications Purging-related:</a:t>
            </a:r>
            <a:endParaRPr sz="2400" dirty="0">
              <a:latin typeface="Arial" panose="020B0604020202020204" pitchFamily="34" charset="0"/>
              <a:cs typeface="Arial" panose="020B0604020202020204" pitchFamily="34" charset="0"/>
            </a:endParaRPr>
          </a:p>
          <a:p>
            <a:pPr marL="513983" marR="0" lvl="1" indent="-256991" algn="just" rtl="0">
              <a:lnSpc>
                <a:spcPct val="148750"/>
              </a:lnSpc>
              <a:spcBef>
                <a:spcPts val="0"/>
              </a:spcBef>
              <a:spcAft>
                <a:spcPts val="0"/>
              </a:spcAft>
              <a:buClr>
                <a:srgbClr val="000000"/>
              </a:buClr>
              <a:buSzPts val="2400"/>
              <a:buFont typeface="Arial"/>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 Dental erosion, salivary gland hypertrophy</a:t>
            </a:r>
            <a:endParaRPr sz="2400" dirty="0">
              <a:latin typeface="Arial" panose="020B0604020202020204" pitchFamily="34" charset="0"/>
              <a:cs typeface="Arial" panose="020B0604020202020204" pitchFamily="34" charset="0"/>
            </a:endParaRPr>
          </a:p>
          <a:p>
            <a:pPr marL="513983" marR="0" lvl="1" indent="-256991" algn="just" rtl="0">
              <a:lnSpc>
                <a:spcPct val="148750"/>
              </a:lnSpc>
              <a:spcBef>
                <a:spcPts val="0"/>
              </a:spcBef>
              <a:spcAft>
                <a:spcPts val="0"/>
              </a:spcAft>
              <a:buClr>
                <a:srgbClr val="000000"/>
              </a:buClr>
              <a:buSzPts val="2400"/>
              <a:buFont typeface="Arial"/>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 Callosities or abrasions on the hands (e.g., Russell's sign), nail damage</a:t>
            </a:r>
            <a:endParaRPr sz="2400" dirty="0">
              <a:latin typeface="Arial" panose="020B0604020202020204" pitchFamily="34" charset="0"/>
              <a:cs typeface="Arial" panose="020B0604020202020204" pitchFamily="34" charset="0"/>
            </a:endParaRPr>
          </a:p>
          <a:p>
            <a:pPr marL="513983" marR="0" lvl="1" indent="-256991" algn="just" rtl="0">
              <a:lnSpc>
                <a:spcPct val="148750"/>
              </a:lnSpc>
              <a:spcBef>
                <a:spcPts val="0"/>
              </a:spcBef>
              <a:spcAft>
                <a:spcPts val="0"/>
              </a:spcAft>
              <a:buClr>
                <a:srgbClr val="000000"/>
              </a:buClr>
              <a:buSzPts val="2400"/>
              <a:buFont typeface="Arial"/>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 Mouth sores</a:t>
            </a:r>
            <a:endParaRPr sz="2400" dirty="0">
              <a:latin typeface="Arial" panose="020B0604020202020204" pitchFamily="34" charset="0"/>
              <a:cs typeface="Arial" panose="020B0604020202020204" pitchFamily="34" charset="0"/>
            </a:endParaRPr>
          </a:p>
          <a:p>
            <a:pPr marL="513983" marR="0" lvl="1" indent="-256991" algn="just" rtl="0">
              <a:lnSpc>
                <a:spcPct val="148750"/>
              </a:lnSpc>
              <a:spcBef>
                <a:spcPts val="0"/>
              </a:spcBef>
              <a:spcAft>
                <a:spcPts val="0"/>
              </a:spcAft>
              <a:buClr>
                <a:srgbClr val="000000"/>
              </a:buClr>
              <a:buSzPts val="2400"/>
              <a:buFont typeface="Arial"/>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 Electrolyte imbalances → ↑ risk of cardiovascular disease </a:t>
            </a:r>
            <a:endParaRPr sz="2400" dirty="0">
              <a:latin typeface="Arial" panose="020B0604020202020204" pitchFamily="34" charset="0"/>
              <a:cs typeface="Arial" panose="020B0604020202020204" pitchFamily="34" charset="0"/>
            </a:endParaRPr>
          </a:p>
          <a:p>
            <a:pPr marL="513983" marR="0" lvl="1" indent="-256991" algn="just" rtl="0">
              <a:lnSpc>
                <a:spcPct val="148750"/>
              </a:lnSpc>
              <a:spcBef>
                <a:spcPts val="0"/>
              </a:spcBef>
              <a:spcAft>
                <a:spcPts val="0"/>
              </a:spcAft>
              <a:buClr>
                <a:srgbClr val="000000"/>
              </a:buClr>
              <a:buSzPts val="2400"/>
              <a:buFont typeface="Arial"/>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 Pharyngeal trauma</a:t>
            </a:r>
            <a:endParaRPr sz="2400" dirty="0">
              <a:latin typeface="Arial" panose="020B0604020202020204" pitchFamily="34" charset="0"/>
              <a:cs typeface="Arial" panose="020B0604020202020204" pitchFamily="34" charset="0"/>
            </a:endParaRPr>
          </a:p>
          <a:p>
            <a:pPr marL="0" marR="0" lvl="0" indent="0" algn="just" rtl="0">
              <a:lnSpc>
                <a:spcPct val="148750"/>
              </a:lnSpc>
              <a:spcBef>
                <a:spcPts val="0"/>
              </a:spcBef>
              <a:spcAft>
                <a:spcPts val="0"/>
              </a:spcAft>
              <a:buNone/>
            </a:pPr>
            <a:endParaRPr sz="24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p>
            <a:pPr marL="0" marR="0" lvl="0" indent="0" algn="just" rtl="0">
              <a:lnSpc>
                <a:spcPct val="148750"/>
              </a:lnSpc>
              <a:spcBef>
                <a:spcPts val="0"/>
              </a:spcBef>
              <a:spcAft>
                <a:spcPts val="0"/>
              </a:spcAft>
              <a:buNone/>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Hormonal and gastrointestinal issues:</a:t>
            </a:r>
            <a:endParaRPr sz="2400" dirty="0">
              <a:latin typeface="Arial" panose="020B0604020202020204" pitchFamily="34" charset="0"/>
              <a:cs typeface="Arial" panose="020B0604020202020204" pitchFamily="34" charset="0"/>
            </a:endParaRPr>
          </a:p>
          <a:p>
            <a:pPr marL="513983" marR="0" lvl="1" indent="-256991" algn="just" rtl="0">
              <a:lnSpc>
                <a:spcPct val="148750"/>
              </a:lnSpc>
              <a:spcBef>
                <a:spcPts val="0"/>
              </a:spcBef>
              <a:spcAft>
                <a:spcPts val="0"/>
              </a:spcAft>
              <a:buClr>
                <a:srgbClr val="000000"/>
              </a:buClr>
              <a:buSzPts val="2400"/>
              <a:buFont typeface="Arial"/>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 Irregular menses, endocrine disruption</a:t>
            </a:r>
            <a:endParaRPr sz="2400" dirty="0">
              <a:latin typeface="Arial" panose="020B0604020202020204" pitchFamily="34" charset="0"/>
              <a:cs typeface="Arial" panose="020B0604020202020204" pitchFamily="34" charset="0"/>
            </a:endParaRPr>
          </a:p>
          <a:p>
            <a:pPr marL="513983" marR="0" lvl="1" indent="-256991" algn="just" rtl="0">
              <a:lnSpc>
                <a:spcPct val="148750"/>
              </a:lnSpc>
              <a:spcBef>
                <a:spcPts val="0"/>
              </a:spcBef>
              <a:spcAft>
                <a:spcPts val="0"/>
              </a:spcAft>
              <a:buClr>
                <a:srgbClr val="000000"/>
              </a:buClr>
              <a:buSzPts val="2400"/>
              <a:buFont typeface="Arial"/>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 Bloating, dysphagia or acid reflux</a:t>
            </a:r>
            <a:endParaRPr sz="2400" dirty="0">
              <a:latin typeface="Arial" panose="020B0604020202020204" pitchFamily="34" charset="0"/>
              <a:cs typeface="Arial" panose="020B0604020202020204" pitchFamily="34" charset="0"/>
            </a:endParaRPr>
          </a:p>
          <a:p>
            <a:pPr marL="0" marR="0" lvl="0" indent="0" algn="just" rtl="0">
              <a:lnSpc>
                <a:spcPct val="117857"/>
              </a:lnSpc>
              <a:spcBef>
                <a:spcPts val="0"/>
              </a:spcBef>
              <a:spcAft>
                <a:spcPts val="0"/>
              </a:spcAft>
              <a:buNone/>
            </a:pPr>
            <a:endParaRPr sz="2380" b="0" i="0" u="none" strike="noStrike" cap="none" dirty="0">
              <a:solidFill>
                <a:srgbClr val="000000"/>
              </a:solidFill>
              <a:latin typeface="Arial"/>
              <a:ea typeface="Arial"/>
              <a:cs typeface="Arial"/>
              <a:sym typeface="Arial"/>
            </a:endParaRPr>
          </a:p>
        </p:txBody>
      </p:sp>
      <p:sp>
        <p:nvSpPr>
          <p:cNvPr id="352" name="Google Shape;352;p19"/>
          <p:cNvSpPr txBox="1"/>
          <p:nvPr/>
        </p:nvSpPr>
        <p:spPr>
          <a:xfrm>
            <a:off x="6309249" y="145980"/>
            <a:ext cx="7257122" cy="1171731"/>
          </a:xfrm>
          <a:prstGeom prst="rect">
            <a:avLst/>
          </a:prstGeom>
          <a:noFill/>
          <a:ln>
            <a:noFill/>
          </a:ln>
        </p:spPr>
        <p:txBody>
          <a:bodyPr spcFirstLastPara="1" wrap="square" lIns="0" tIns="0" rIns="0" bIns="0" anchor="t" anchorCtr="0">
            <a:spAutoFit/>
          </a:bodyPr>
          <a:lstStyle/>
          <a:p>
            <a:pPr algn="ctr">
              <a:lnSpc>
                <a:spcPct val="140593"/>
              </a:lnSpc>
            </a:pPr>
            <a:r>
              <a:rPr lang="en-US" sz="5400" dirty="0">
                <a:solidFill>
                  <a:srgbClr val="E98E24"/>
                </a:solidFill>
                <a:sym typeface="Calibri"/>
              </a:rPr>
              <a:t>BN comorbidities</a:t>
            </a:r>
            <a:endParaRPr sz="5400" dirty="0">
              <a:solidFill>
                <a:srgbClr val="E98E24"/>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0">
          <a:extLst>
            <a:ext uri="{FF2B5EF4-FFF2-40B4-BE49-F238E27FC236}">
              <a16:creationId xmlns:a16="http://schemas.microsoft.com/office/drawing/2014/main" id="{7C4CD518-34EE-7928-D5EF-29F6BEE00E5A}"/>
            </a:ext>
          </a:extLst>
        </p:cNvPr>
        <p:cNvGrpSpPr/>
        <p:nvPr/>
      </p:nvGrpSpPr>
      <p:grpSpPr>
        <a:xfrm>
          <a:off x="0" y="0"/>
          <a:ext cx="0" cy="0"/>
          <a:chOff x="0" y="0"/>
          <a:chExt cx="0" cy="0"/>
        </a:xfrm>
      </p:grpSpPr>
      <p:sp>
        <p:nvSpPr>
          <p:cNvPr id="62" name="Google Shape;62;p3">
            <a:extLst>
              <a:ext uri="{FF2B5EF4-FFF2-40B4-BE49-F238E27FC236}">
                <a16:creationId xmlns:a16="http://schemas.microsoft.com/office/drawing/2014/main" id="{F5218751-AE5D-4772-8BF7-63D8C0BBAE21}"/>
              </a:ext>
            </a:extLst>
          </p:cNvPr>
          <p:cNvSpPr/>
          <p:nvPr/>
        </p:nvSpPr>
        <p:spPr>
          <a:xfrm>
            <a:off x="321" y="9123520"/>
            <a:ext cx="18286226" cy="1162482"/>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63270" tIns="81635" rIns="163270" bIns="81635" anchor="ctr" anchorCtr="0">
            <a:noAutofit/>
          </a:bodyPr>
          <a:lstStyle/>
          <a:p>
            <a:pPr>
              <a:buClr>
                <a:schemeClr val="dk1"/>
              </a:buClr>
              <a:buSzPts val="1800"/>
            </a:pPr>
            <a:endParaRPr sz="3265">
              <a:solidFill>
                <a:srgbClr val="FFFFFF"/>
              </a:solidFill>
            </a:endParaRPr>
          </a:p>
        </p:txBody>
      </p:sp>
      <p:pic>
        <p:nvPicPr>
          <p:cNvPr id="63" name="Google Shape;63;p3">
            <a:extLst>
              <a:ext uri="{FF2B5EF4-FFF2-40B4-BE49-F238E27FC236}">
                <a16:creationId xmlns:a16="http://schemas.microsoft.com/office/drawing/2014/main" id="{CC4926CD-7293-7853-0076-63A6131DE8A2}"/>
              </a:ext>
            </a:extLst>
          </p:cNvPr>
          <p:cNvPicPr preferRelativeResize="0"/>
          <p:nvPr/>
        </p:nvPicPr>
        <p:blipFill rotWithShape="1">
          <a:blip r:embed="rId3">
            <a:alphaModFix/>
          </a:blip>
          <a:srcRect/>
          <a:stretch/>
        </p:blipFill>
        <p:spPr>
          <a:xfrm>
            <a:off x="1230069" y="8294110"/>
            <a:ext cx="1673190" cy="1658822"/>
          </a:xfrm>
          <a:prstGeom prst="rect">
            <a:avLst/>
          </a:prstGeom>
          <a:noFill/>
          <a:ln>
            <a:noFill/>
          </a:ln>
        </p:spPr>
      </p:pic>
      <p:sp>
        <p:nvSpPr>
          <p:cNvPr id="64" name="Google Shape;64;p3">
            <a:extLst>
              <a:ext uri="{FF2B5EF4-FFF2-40B4-BE49-F238E27FC236}">
                <a16:creationId xmlns:a16="http://schemas.microsoft.com/office/drawing/2014/main" id="{459C2996-8182-C03E-EFBB-907C43D79130}"/>
              </a:ext>
            </a:extLst>
          </p:cNvPr>
          <p:cNvSpPr/>
          <p:nvPr/>
        </p:nvSpPr>
        <p:spPr>
          <a:xfrm rot="-420600">
            <a:off x="3679118" y="9482061"/>
            <a:ext cx="15071116" cy="1648373"/>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63270" tIns="81635" rIns="163270" bIns="81635" anchor="ctr" anchorCtr="0">
            <a:noAutofit/>
          </a:bodyPr>
          <a:lstStyle/>
          <a:p>
            <a:pPr>
              <a:buClr>
                <a:schemeClr val="dk1"/>
              </a:buClr>
              <a:buSzPts val="1800"/>
            </a:pPr>
            <a:endParaRPr sz="3265"/>
          </a:p>
        </p:txBody>
      </p:sp>
      <p:pic>
        <p:nvPicPr>
          <p:cNvPr id="65" name="Google Shape;65;p3">
            <a:extLst>
              <a:ext uri="{FF2B5EF4-FFF2-40B4-BE49-F238E27FC236}">
                <a16:creationId xmlns:a16="http://schemas.microsoft.com/office/drawing/2014/main" id="{0B53F678-C1D3-769F-C7F1-0EA595D0A761}"/>
              </a:ext>
            </a:extLst>
          </p:cNvPr>
          <p:cNvPicPr preferRelativeResize="0"/>
          <p:nvPr/>
        </p:nvPicPr>
        <p:blipFill rotWithShape="1">
          <a:blip r:embed="rId4">
            <a:alphaModFix/>
          </a:blip>
          <a:srcRect/>
          <a:stretch/>
        </p:blipFill>
        <p:spPr>
          <a:xfrm>
            <a:off x="14710937" y="9401732"/>
            <a:ext cx="2944082" cy="655692"/>
          </a:xfrm>
          <a:prstGeom prst="rect">
            <a:avLst/>
          </a:prstGeom>
          <a:noFill/>
          <a:ln>
            <a:noFill/>
          </a:ln>
        </p:spPr>
      </p:pic>
      <p:sp>
        <p:nvSpPr>
          <p:cNvPr id="66" name="Google Shape;66;p3">
            <a:extLst>
              <a:ext uri="{FF2B5EF4-FFF2-40B4-BE49-F238E27FC236}">
                <a16:creationId xmlns:a16="http://schemas.microsoft.com/office/drawing/2014/main" id="{BE84B59F-9466-CC7E-2C3E-00D56E44D35B}"/>
              </a:ext>
            </a:extLst>
          </p:cNvPr>
          <p:cNvSpPr txBox="1"/>
          <p:nvPr/>
        </p:nvSpPr>
        <p:spPr>
          <a:xfrm>
            <a:off x="829730" y="626075"/>
            <a:ext cx="11543942" cy="1658822"/>
          </a:xfrm>
          <a:prstGeom prst="rect">
            <a:avLst/>
          </a:prstGeom>
          <a:noFill/>
          <a:ln>
            <a:noFill/>
          </a:ln>
        </p:spPr>
        <p:txBody>
          <a:bodyPr spcFirstLastPara="1" wrap="square" lIns="163270" tIns="81635" rIns="163270" bIns="81635" anchor="t" anchorCtr="0">
            <a:noAutofit/>
          </a:bodyPr>
          <a:lstStyle/>
          <a:p>
            <a:pPr>
              <a:buClr>
                <a:schemeClr val="dk1"/>
              </a:buClr>
              <a:buSzPts val="2800"/>
            </a:pPr>
            <a:endParaRPr sz="5079">
              <a:solidFill>
                <a:srgbClr val="E98E24"/>
              </a:solidFill>
            </a:endParaRPr>
          </a:p>
        </p:txBody>
      </p:sp>
      <p:sp>
        <p:nvSpPr>
          <p:cNvPr id="67" name="Google Shape;67;p3">
            <a:extLst>
              <a:ext uri="{FF2B5EF4-FFF2-40B4-BE49-F238E27FC236}">
                <a16:creationId xmlns:a16="http://schemas.microsoft.com/office/drawing/2014/main" id="{97F7E811-6E48-EFCE-1DC8-F567E9F00B71}"/>
              </a:ext>
            </a:extLst>
          </p:cNvPr>
          <p:cNvSpPr txBox="1"/>
          <p:nvPr/>
        </p:nvSpPr>
        <p:spPr>
          <a:xfrm>
            <a:off x="1192369" y="3040165"/>
            <a:ext cx="10490235" cy="3317644"/>
          </a:xfrm>
          <a:prstGeom prst="rect">
            <a:avLst/>
          </a:prstGeom>
          <a:noFill/>
          <a:ln>
            <a:noFill/>
          </a:ln>
        </p:spPr>
        <p:txBody>
          <a:bodyPr spcFirstLastPara="1" wrap="square" lIns="163270" tIns="81635" rIns="163270" bIns="81635" anchor="t" anchorCtr="0">
            <a:noAutofit/>
          </a:bodyPr>
          <a:lstStyle/>
          <a:p>
            <a:pPr>
              <a:buSzPts val="2400"/>
            </a:pPr>
            <a:r>
              <a:rPr lang="it-IT" sz="4354" dirty="0"/>
              <a:t>3,5-12, 14, 15</a:t>
            </a:r>
            <a:r>
              <a:rPr lang="it-IT" sz="4354"/>
              <a:t>, 17-19, 21-28 </a:t>
            </a:r>
            <a:endParaRPr sz="4354" dirty="0"/>
          </a:p>
        </p:txBody>
      </p:sp>
      <p:sp>
        <p:nvSpPr>
          <p:cNvPr id="68" name="Google Shape;68;p3">
            <a:extLst>
              <a:ext uri="{FF2B5EF4-FFF2-40B4-BE49-F238E27FC236}">
                <a16:creationId xmlns:a16="http://schemas.microsoft.com/office/drawing/2014/main" id="{E191DC73-D2A0-906E-9071-147DBCC28758}"/>
              </a:ext>
            </a:extLst>
          </p:cNvPr>
          <p:cNvSpPr txBox="1"/>
          <p:nvPr/>
        </p:nvSpPr>
        <p:spPr>
          <a:xfrm>
            <a:off x="1106200" y="902545"/>
            <a:ext cx="11543942" cy="1658822"/>
          </a:xfrm>
          <a:prstGeom prst="rect">
            <a:avLst/>
          </a:prstGeom>
          <a:noFill/>
          <a:ln>
            <a:noFill/>
          </a:ln>
        </p:spPr>
        <p:txBody>
          <a:bodyPr spcFirstLastPara="1" wrap="square" lIns="163270" tIns="81635" rIns="163270" bIns="81635" anchor="t" anchorCtr="0">
            <a:noAutofit/>
          </a:bodyPr>
          <a:lstStyle/>
          <a:p>
            <a:pPr>
              <a:buClr>
                <a:srgbClr val="E98E24"/>
              </a:buClr>
              <a:buSzPts val="2800"/>
            </a:pPr>
            <a:r>
              <a:rPr lang="en-US" sz="5079" dirty="0">
                <a:solidFill>
                  <a:srgbClr val="E98E24"/>
                </a:solidFill>
              </a:rPr>
              <a:t>MANDATORY: </a:t>
            </a:r>
            <a:endParaRPr sz="2540" dirty="0"/>
          </a:p>
        </p:txBody>
      </p:sp>
      <p:pic>
        <p:nvPicPr>
          <p:cNvPr id="69" name="Google Shape;69;p3" descr="Warning Signs of an Eating Disorder - Mental Health Hotline">
            <a:extLst>
              <a:ext uri="{FF2B5EF4-FFF2-40B4-BE49-F238E27FC236}">
                <a16:creationId xmlns:a16="http://schemas.microsoft.com/office/drawing/2014/main" id="{4586B394-5897-3105-4FA8-4AEA928F7687}"/>
              </a:ext>
            </a:extLst>
          </p:cNvPr>
          <p:cNvPicPr preferRelativeResize="0"/>
          <p:nvPr/>
        </p:nvPicPr>
        <p:blipFill rotWithShape="1">
          <a:blip r:embed="rId5">
            <a:alphaModFix/>
          </a:blip>
          <a:srcRect/>
          <a:stretch/>
        </p:blipFill>
        <p:spPr>
          <a:xfrm>
            <a:off x="3634861" y="13388696"/>
            <a:ext cx="5071529" cy="2654629"/>
          </a:xfrm>
          <a:prstGeom prst="rect">
            <a:avLst/>
          </a:prstGeom>
          <a:noFill/>
          <a:ln>
            <a:noFill/>
          </a:ln>
        </p:spPr>
      </p:pic>
      <p:pic>
        <p:nvPicPr>
          <p:cNvPr id="71" name="Google Shape;71;p3" descr="Eating disorders | Find help and support | Kids Helpline">
            <a:extLst>
              <a:ext uri="{FF2B5EF4-FFF2-40B4-BE49-F238E27FC236}">
                <a16:creationId xmlns:a16="http://schemas.microsoft.com/office/drawing/2014/main" id="{8EBC53AA-DD4D-AC4B-0778-1BDAD2A53A0D}"/>
              </a:ext>
            </a:extLst>
          </p:cNvPr>
          <p:cNvPicPr preferRelativeResize="0"/>
          <p:nvPr/>
        </p:nvPicPr>
        <p:blipFill rotWithShape="1">
          <a:blip r:embed="rId6">
            <a:alphaModFix/>
          </a:blip>
          <a:srcRect/>
          <a:stretch/>
        </p:blipFill>
        <p:spPr>
          <a:xfrm>
            <a:off x="12811084" y="-5094308"/>
            <a:ext cx="4843936" cy="3397985"/>
          </a:xfrm>
          <a:prstGeom prst="rect">
            <a:avLst/>
          </a:prstGeom>
          <a:noFill/>
          <a:ln>
            <a:noFill/>
          </a:ln>
        </p:spPr>
      </p:pic>
    </p:spTree>
    <p:extLst>
      <p:ext uri="{BB962C8B-B14F-4D97-AF65-F5344CB8AC3E}">
        <p14:creationId xmlns:p14="http://schemas.microsoft.com/office/powerpoint/2010/main" val="18453865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56"/>
        <p:cNvGrpSpPr/>
        <p:nvPr/>
      </p:nvGrpSpPr>
      <p:grpSpPr>
        <a:xfrm>
          <a:off x="0" y="0"/>
          <a:ext cx="0" cy="0"/>
          <a:chOff x="0" y="0"/>
          <a:chExt cx="0" cy="0"/>
        </a:xfrm>
      </p:grpSpPr>
      <p:grpSp>
        <p:nvGrpSpPr>
          <p:cNvPr id="357" name="Google Shape;357;p20"/>
          <p:cNvGrpSpPr/>
          <p:nvPr/>
        </p:nvGrpSpPr>
        <p:grpSpPr>
          <a:xfrm>
            <a:off x="-1143" y="9134206"/>
            <a:ext cx="18312195" cy="1166241"/>
            <a:chOff x="-1524" y="-1524"/>
            <a:chExt cx="24416259" cy="1554988"/>
          </a:xfrm>
        </p:grpSpPr>
        <p:sp>
          <p:nvSpPr>
            <p:cNvPr id="358" name="Google Shape;358;p20"/>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359" name="Google Shape;359;p20"/>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60" name="Google Shape;360;p20"/>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361" name="Google Shape;361;p20"/>
          <p:cNvGrpSpPr/>
          <p:nvPr/>
        </p:nvGrpSpPr>
        <p:grpSpPr>
          <a:xfrm rot="-420599">
            <a:off x="3682422" y="9493213"/>
            <a:ext cx="15092934" cy="1652778"/>
            <a:chOff x="-1524" y="-1524"/>
            <a:chExt cx="20123911" cy="2203704"/>
          </a:xfrm>
        </p:grpSpPr>
        <p:sp>
          <p:nvSpPr>
            <p:cNvPr id="362" name="Google Shape;362;p20"/>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363" name="Google Shape;363;p20"/>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64" name="Google Shape;364;p20"/>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pic>
        <p:nvPicPr>
          <p:cNvPr id="4" name="Immagine 3" descr="Immagine che contiene testo, muscolo, sport, uomo">
            <a:extLst>
              <a:ext uri="{FF2B5EF4-FFF2-40B4-BE49-F238E27FC236}">
                <a16:creationId xmlns:a16="http://schemas.microsoft.com/office/drawing/2014/main" id="{B0709534-11C3-8B7D-31E2-1F781EFE87B5}"/>
              </a:ext>
            </a:extLst>
          </p:cNvPr>
          <p:cNvPicPr>
            <a:picLocks noChangeAspect="1"/>
          </p:cNvPicPr>
          <p:nvPr/>
        </p:nvPicPr>
        <p:blipFill>
          <a:blip r:embed="rId5"/>
          <a:stretch>
            <a:fillRect/>
          </a:stretch>
        </p:blipFill>
        <p:spPr>
          <a:xfrm>
            <a:off x="5802284" y="130926"/>
            <a:ext cx="5769032" cy="8653548"/>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69"/>
        <p:cNvGrpSpPr/>
        <p:nvPr/>
      </p:nvGrpSpPr>
      <p:grpSpPr>
        <a:xfrm>
          <a:off x="0" y="0"/>
          <a:ext cx="0" cy="0"/>
          <a:chOff x="0" y="0"/>
          <a:chExt cx="0" cy="0"/>
        </a:xfrm>
      </p:grpSpPr>
      <p:grpSp>
        <p:nvGrpSpPr>
          <p:cNvPr id="370" name="Google Shape;370;p21"/>
          <p:cNvGrpSpPr/>
          <p:nvPr/>
        </p:nvGrpSpPr>
        <p:grpSpPr>
          <a:xfrm>
            <a:off x="-1143" y="9134206"/>
            <a:ext cx="18312195" cy="1166241"/>
            <a:chOff x="-1524" y="-1524"/>
            <a:chExt cx="24416259" cy="1554988"/>
          </a:xfrm>
        </p:grpSpPr>
        <p:sp>
          <p:nvSpPr>
            <p:cNvPr id="371" name="Google Shape;371;p21"/>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372" name="Google Shape;372;p21"/>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73" name="Google Shape;373;p21"/>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374" name="Google Shape;374;p21"/>
          <p:cNvGrpSpPr/>
          <p:nvPr/>
        </p:nvGrpSpPr>
        <p:grpSpPr>
          <a:xfrm rot="-420599">
            <a:off x="3682422" y="9493213"/>
            <a:ext cx="15092934" cy="1652778"/>
            <a:chOff x="-1524" y="-1524"/>
            <a:chExt cx="20123911" cy="2203704"/>
          </a:xfrm>
        </p:grpSpPr>
        <p:sp>
          <p:nvSpPr>
            <p:cNvPr id="375" name="Google Shape;375;p21"/>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376" name="Google Shape;376;p21"/>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77" name="Google Shape;377;p21"/>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379" name="Google Shape;379;p21"/>
          <p:cNvSpPr txBox="1"/>
          <p:nvPr/>
        </p:nvSpPr>
        <p:spPr>
          <a:xfrm>
            <a:off x="827548" y="1443990"/>
            <a:ext cx="16431752" cy="7109639"/>
          </a:xfrm>
          <a:prstGeom prst="rect">
            <a:avLst/>
          </a:prstGeom>
          <a:noFill/>
          <a:ln>
            <a:noFill/>
          </a:ln>
        </p:spPr>
        <p:txBody>
          <a:bodyPr spcFirstLastPara="1" wrap="square" lIns="0" tIns="0" rIns="0" bIns="0" anchor="t" anchorCtr="0">
            <a:spAutoFit/>
          </a:bodyPr>
          <a:lstStyle/>
          <a:p>
            <a:pPr marL="457200" marR="0" lvl="0" indent="-457200" algn="just" rtl="0">
              <a:lnSpc>
                <a:spcPct val="150000"/>
              </a:lnSpc>
              <a:spcBef>
                <a:spcPts val="0"/>
              </a:spcBef>
              <a:spcAft>
                <a:spcPts val="0"/>
              </a:spcAft>
              <a:buFont typeface="Wingdings" panose="05000000000000000000" pitchFamily="2" charset="2"/>
              <a:buChar char="§"/>
            </a:pPr>
            <a:r>
              <a:rPr lang="en-US" sz="2800" b="0" i="0" u="none" strike="noStrike" cap="none" dirty="0">
                <a:solidFill>
                  <a:srgbClr val="000000"/>
                </a:solidFill>
                <a:latin typeface="Arial" panose="020B0604020202020204" pitchFamily="34" charset="0"/>
                <a:ea typeface="Calibri"/>
                <a:cs typeface="Arial" panose="020B0604020202020204" pitchFamily="34" charset="0"/>
                <a:sym typeface="Calibri"/>
              </a:rPr>
              <a:t>Bigorexia or </a:t>
            </a:r>
            <a:r>
              <a:rPr lang="en-US" sz="2800" b="0" i="0" u="none" strike="noStrike" cap="none" dirty="0" err="1">
                <a:solidFill>
                  <a:srgbClr val="000000"/>
                </a:solidFill>
                <a:latin typeface="Arial" panose="020B0604020202020204" pitchFamily="34" charset="0"/>
                <a:ea typeface="Calibri"/>
                <a:cs typeface="Arial" panose="020B0604020202020204" pitchFamily="34" charset="0"/>
                <a:sym typeface="Calibri"/>
              </a:rPr>
              <a:t>vigorexia</a:t>
            </a:r>
            <a:r>
              <a:rPr lang="en-US" sz="2800" b="0" i="0" u="none" strike="noStrike" cap="none" dirty="0">
                <a:solidFill>
                  <a:srgbClr val="000000"/>
                </a:solidFill>
                <a:latin typeface="Arial" panose="020B0604020202020204" pitchFamily="34" charset="0"/>
                <a:ea typeface="Calibri"/>
                <a:cs typeface="Arial" panose="020B0604020202020204" pitchFamily="34" charset="0"/>
                <a:sym typeface="Calibri"/>
              </a:rPr>
              <a:t> or muscle dysmorphia (MD) or reverse anorexia </a:t>
            </a:r>
          </a:p>
          <a:p>
            <a:pPr marL="457200" marR="0" lvl="0" indent="-457200" algn="just" rtl="0">
              <a:lnSpc>
                <a:spcPct val="150000"/>
              </a:lnSpc>
              <a:spcBef>
                <a:spcPts val="0"/>
              </a:spcBef>
              <a:spcAft>
                <a:spcPts val="0"/>
              </a:spcAft>
              <a:buFont typeface="Wingdings" panose="05000000000000000000" pitchFamily="2" charset="2"/>
              <a:buChar char="§"/>
            </a:pPr>
            <a:r>
              <a:rPr lang="en-US" sz="2800" b="0" i="0" u="none" strike="noStrike" cap="none" dirty="0">
                <a:solidFill>
                  <a:srgbClr val="000000"/>
                </a:solidFill>
                <a:latin typeface="Arial" panose="020B0604020202020204" pitchFamily="34" charset="0"/>
                <a:ea typeface="Calibri"/>
                <a:cs typeface="Arial" panose="020B0604020202020204" pitchFamily="34" charset="0"/>
                <a:sym typeface="Calibri"/>
              </a:rPr>
              <a:t>Diagnostic criteria according to DSM-V TR:</a:t>
            </a:r>
            <a:endParaRPr sz="1600" dirty="0">
              <a:latin typeface="Arial" panose="020B0604020202020204" pitchFamily="34" charset="0"/>
              <a:cs typeface="Arial" panose="020B0604020202020204" pitchFamily="34" charset="0"/>
            </a:endParaRPr>
          </a:p>
          <a:p>
            <a:pPr marL="716281" marR="0" lvl="1" indent="-457200" algn="just" rtl="0">
              <a:lnSpc>
                <a:spcPct val="150000"/>
              </a:lnSpc>
              <a:spcBef>
                <a:spcPts val="0"/>
              </a:spcBef>
              <a:spcAft>
                <a:spcPts val="0"/>
              </a:spcAft>
              <a:buClr>
                <a:srgbClr val="000000"/>
              </a:buClr>
              <a:buSzPts val="2400"/>
              <a:buFont typeface="Wingdings" panose="05000000000000000000" pitchFamily="2" charset="2"/>
              <a:buChar char="ü"/>
            </a:pPr>
            <a:r>
              <a:rPr lang="en-US" sz="2800" b="0" i="0" u="none" strike="noStrike" cap="none" dirty="0">
                <a:solidFill>
                  <a:srgbClr val="000000"/>
                </a:solidFill>
                <a:latin typeface="Arial" panose="020B0604020202020204" pitchFamily="34" charset="0"/>
                <a:ea typeface="Calibri"/>
                <a:cs typeface="Arial" panose="020B0604020202020204" pitchFamily="34" charset="0"/>
                <a:sym typeface="Calibri"/>
              </a:rPr>
              <a:t>Distorted body image: persistent belief of not being muscular or strong enough. Individuals perceive themselves as small and weak even if they look normal or very muscular. </a:t>
            </a:r>
            <a:endParaRPr sz="1600" dirty="0">
              <a:latin typeface="Arial" panose="020B0604020202020204" pitchFamily="34" charset="0"/>
              <a:cs typeface="Arial" panose="020B0604020202020204" pitchFamily="34" charset="0"/>
            </a:endParaRPr>
          </a:p>
          <a:p>
            <a:pPr marL="716281" marR="0" lvl="1" indent="-457200" algn="just" rtl="0">
              <a:lnSpc>
                <a:spcPct val="150000"/>
              </a:lnSpc>
              <a:spcBef>
                <a:spcPts val="0"/>
              </a:spcBef>
              <a:spcAft>
                <a:spcPts val="0"/>
              </a:spcAft>
              <a:buClr>
                <a:srgbClr val="000000"/>
              </a:buClr>
              <a:buSzPts val="2400"/>
              <a:buFont typeface="Wingdings" panose="05000000000000000000" pitchFamily="2" charset="2"/>
              <a:buChar char="ü"/>
            </a:pPr>
            <a:r>
              <a:rPr lang="en-US" sz="2800" b="0" i="0" u="none" strike="noStrike" cap="none" dirty="0">
                <a:solidFill>
                  <a:srgbClr val="000000"/>
                </a:solidFill>
                <a:latin typeface="Arial" panose="020B0604020202020204" pitchFamily="34" charset="0"/>
                <a:ea typeface="Calibri"/>
                <a:cs typeface="Arial" panose="020B0604020202020204" pitchFamily="34" charset="0"/>
                <a:sym typeface="Calibri"/>
              </a:rPr>
              <a:t>Obsessive focus on appearance.</a:t>
            </a:r>
            <a:endParaRPr sz="1600" dirty="0">
              <a:latin typeface="Arial" panose="020B0604020202020204" pitchFamily="34" charset="0"/>
              <a:cs typeface="Arial" panose="020B0604020202020204" pitchFamily="34" charset="0"/>
            </a:endParaRPr>
          </a:p>
          <a:p>
            <a:pPr marL="716281" marR="0" lvl="1" indent="-457200" algn="just" rtl="0">
              <a:lnSpc>
                <a:spcPct val="150000"/>
              </a:lnSpc>
              <a:spcBef>
                <a:spcPts val="0"/>
              </a:spcBef>
              <a:spcAft>
                <a:spcPts val="0"/>
              </a:spcAft>
              <a:buClr>
                <a:srgbClr val="000000"/>
              </a:buClr>
              <a:buSzPts val="2400"/>
              <a:buFont typeface="Wingdings" panose="05000000000000000000" pitchFamily="2" charset="2"/>
              <a:buChar char="ü"/>
            </a:pPr>
            <a:r>
              <a:rPr lang="en-US" sz="2800" b="0" i="0" u="none" strike="noStrike" cap="none" dirty="0">
                <a:solidFill>
                  <a:srgbClr val="000000"/>
                </a:solidFill>
                <a:latin typeface="Arial" panose="020B0604020202020204" pitchFamily="34" charset="0"/>
                <a:ea typeface="Calibri"/>
                <a:cs typeface="Arial" panose="020B0604020202020204" pitchFamily="34" charset="0"/>
                <a:sym typeface="Calibri"/>
              </a:rPr>
              <a:t>Compulsive behaviors: excessive exercise and weightlifting (spending hours in a gym), following a rigid high-protein diet (squandering excessive amounts of money), supplement use (sometimes including anabolic-androgenic steroids). </a:t>
            </a:r>
            <a:endParaRPr sz="1600" dirty="0">
              <a:latin typeface="Arial" panose="020B0604020202020204" pitchFamily="34" charset="0"/>
              <a:cs typeface="Arial" panose="020B0604020202020204" pitchFamily="34" charset="0"/>
            </a:endParaRPr>
          </a:p>
          <a:p>
            <a:pPr marL="457200" marR="0" lvl="0" indent="-457200" algn="just" rtl="0">
              <a:lnSpc>
                <a:spcPct val="150000"/>
              </a:lnSpc>
              <a:spcBef>
                <a:spcPts val="0"/>
              </a:spcBef>
              <a:spcAft>
                <a:spcPts val="0"/>
              </a:spcAft>
              <a:buFont typeface="Wingdings" panose="05000000000000000000" pitchFamily="2" charset="2"/>
              <a:buChar char="§"/>
            </a:pPr>
            <a:r>
              <a:rPr lang="en-US" sz="2800" b="0" i="0" u="none" strike="noStrike" cap="none" dirty="0">
                <a:solidFill>
                  <a:srgbClr val="000000"/>
                </a:solidFill>
                <a:latin typeface="Arial" panose="020B0604020202020204" pitchFamily="34" charset="0"/>
                <a:ea typeface="Calibri"/>
                <a:cs typeface="Arial" panose="020B0604020202020204" pitchFamily="34" charset="0"/>
                <a:sym typeface="Calibri"/>
              </a:rPr>
              <a:t>Bigorexia may be driven by social ideals of </a:t>
            </a:r>
            <a:r>
              <a:rPr lang="en-US" sz="2800" b="0" i="0" u="none" strike="noStrike" cap="none" dirty="0" err="1">
                <a:solidFill>
                  <a:srgbClr val="000000"/>
                </a:solidFill>
                <a:latin typeface="Arial" panose="020B0604020202020204" pitchFamily="34" charset="0"/>
                <a:ea typeface="Calibri"/>
                <a:cs typeface="Arial" panose="020B0604020202020204" pitchFamily="34" charset="0"/>
                <a:sym typeface="Calibri"/>
              </a:rPr>
              <a:t>hypermesomorphic</a:t>
            </a:r>
            <a:r>
              <a:rPr lang="en-US" sz="2800" b="0" i="0" u="none" strike="noStrike" cap="none" dirty="0">
                <a:solidFill>
                  <a:srgbClr val="000000"/>
                </a:solidFill>
                <a:latin typeface="Arial" panose="020B0604020202020204" pitchFamily="34" charset="0"/>
                <a:ea typeface="Calibri"/>
                <a:cs typeface="Arial" panose="020B0604020202020204" pitchFamily="34" charset="0"/>
                <a:sym typeface="Calibri"/>
              </a:rPr>
              <a:t> male physique. </a:t>
            </a:r>
            <a:endParaRPr sz="1600" dirty="0">
              <a:latin typeface="Arial" panose="020B0604020202020204" pitchFamily="34" charset="0"/>
              <a:cs typeface="Arial" panose="020B0604020202020204" pitchFamily="34" charset="0"/>
            </a:endParaRPr>
          </a:p>
          <a:p>
            <a:pPr marL="457200" marR="0" lvl="0" indent="-457200" algn="just" rtl="0">
              <a:lnSpc>
                <a:spcPct val="150000"/>
              </a:lnSpc>
              <a:spcBef>
                <a:spcPts val="0"/>
              </a:spcBef>
              <a:spcAft>
                <a:spcPts val="0"/>
              </a:spcAft>
              <a:buFont typeface="Wingdings" panose="05000000000000000000" pitchFamily="2" charset="2"/>
              <a:buChar char="§"/>
            </a:pPr>
            <a:r>
              <a:rPr lang="en-US" sz="2800" b="0" i="0" u="none" strike="noStrike" cap="none" dirty="0">
                <a:solidFill>
                  <a:srgbClr val="000000"/>
                </a:solidFill>
                <a:latin typeface="Arial" panose="020B0604020202020204" pitchFamily="34" charset="0"/>
                <a:ea typeface="Calibri"/>
                <a:cs typeface="Arial" panose="020B0604020202020204" pitchFamily="34" charset="0"/>
                <a:sym typeface="Calibri"/>
              </a:rPr>
              <a:t>Muscularity pursuit may serve as a coping strategy for body-related anxiety. </a:t>
            </a:r>
          </a:p>
          <a:p>
            <a:pPr marL="457200" marR="0" lvl="0" indent="-457200" algn="just" rtl="0">
              <a:lnSpc>
                <a:spcPct val="150000"/>
              </a:lnSpc>
              <a:spcBef>
                <a:spcPts val="0"/>
              </a:spcBef>
              <a:spcAft>
                <a:spcPts val="0"/>
              </a:spcAft>
              <a:buFont typeface="Wingdings" panose="05000000000000000000" pitchFamily="2" charset="2"/>
              <a:buChar char="§"/>
            </a:pPr>
            <a:r>
              <a:rPr lang="en-US" sz="2800" dirty="0">
                <a:latin typeface="Arial" panose="020B0604020202020204" pitchFamily="34" charset="0"/>
                <a:cs typeface="Arial" panose="020B0604020202020204" pitchFamily="34" charset="0"/>
                <a:sym typeface="Calibri"/>
              </a:rPr>
              <a:t>Body builders are at higher risk</a:t>
            </a:r>
            <a:endParaRPr sz="1600" dirty="0">
              <a:latin typeface="Arial" panose="020B0604020202020204" pitchFamily="34" charset="0"/>
              <a:cs typeface="Arial" panose="020B0604020202020204" pitchFamily="34" charset="0"/>
            </a:endParaRPr>
          </a:p>
        </p:txBody>
      </p:sp>
      <p:sp>
        <p:nvSpPr>
          <p:cNvPr id="2" name="Google Shape;352;p19">
            <a:extLst>
              <a:ext uri="{FF2B5EF4-FFF2-40B4-BE49-F238E27FC236}">
                <a16:creationId xmlns:a16="http://schemas.microsoft.com/office/drawing/2014/main" id="{BA45F694-AC8F-1545-D973-C50742FACF45}"/>
              </a:ext>
            </a:extLst>
          </p:cNvPr>
          <p:cNvSpPr txBox="1"/>
          <p:nvPr/>
        </p:nvSpPr>
        <p:spPr>
          <a:xfrm>
            <a:off x="5256139" y="58296"/>
            <a:ext cx="7257122" cy="1171731"/>
          </a:xfrm>
          <a:prstGeom prst="rect">
            <a:avLst/>
          </a:prstGeom>
          <a:noFill/>
          <a:ln>
            <a:noFill/>
          </a:ln>
        </p:spPr>
        <p:txBody>
          <a:bodyPr spcFirstLastPara="1" wrap="square" lIns="0" tIns="0" rIns="0" bIns="0" anchor="t" anchorCtr="0">
            <a:spAutoFit/>
          </a:bodyPr>
          <a:lstStyle/>
          <a:p>
            <a:pPr algn="ctr">
              <a:lnSpc>
                <a:spcPct val="140593"/>
              </a:lnSpc>
            </a:pPr>
            <a:r>
              <a:rPr lang="en-US" sz="5400" dirty="0">
                <a:solidFill>
                  <a:srgbClr val="E98E24"/>
                </a:solidFill>
                <a:sym typeface="Calibri"/>
              </a:rPr>
              <a:t>Bigorexia</a:t>
            </a:r>
            <a:endParaRPr sz="5400" dirty="0">
              <a:solidFill>
                <a:srgbClr val="E98E24"/>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84"/>
        <p:cNvGrpSpPr/>
        <p:nvPr/>
      </p:nvGrpSpPr>
      <p:grpSpPr>
        <a:xfrm>
          <a:off x="0" y="0"/>
          <a:ext cx="0" cy="0"/>
          <a:chOff x="0" y="0"/>
          <a:chExt cx="0" cy="0"/>
        </a:xfrm>
      </p:grpSpPr>
      <p:grpSp>
        <p:nvGrpSpPr>
          <p:cNvPr id="385" name="Google Shape;385;p22"/>
          <p:cNvGrpSpPr/>
          <p:nvPr/>
        </p:nvGrpSpPr>
        <p:grpSpPr>
          <a:xfrm>
            <a:off x="-1143" y="9134206"/>
            <a:ext cx="18312195" cy="1166241"/>
            <a:chOff x="-1524" y="-1524"/>
            <a:chExt cx="24416259" cy="1554988"/>
          </a:xfrm>
        </p:grpSpPr>
        <p:sp>
          <p:nvSpPr>
            <p:cNvPr id="386" name="Google Shape;386;p22"/>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387" name="Google Shape;387;p22"/>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88" name="Google Shape;388;p22"/>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389" name="Google Shape;389;p22"/>
          <p:cNvGrpSpPr/>
          <p:nvPr/>
        </p:nvGrpSpPr>
        <p:grpSpPr>
          <a:xfrm rot="-420599">
            <a:off x="3682422" y="9493213"/>
            <a:ext cx="15092934" cy="1652778"/>
            <a:chOff x="-1524" y="-1524"/>
            <a:chExt cx="20123911" cy="2203704"/>
          </a:xfrm>
        </p:grpSpPr>
        <p:sp>
          <p:nvSpPr>
            <p:cNvPr id="390" name="Google Shape;390;p22"/>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391" name="Google Shape;391;p22"/>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92" name="Google Shape;392;p22"/>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393" name="Google Shape;393;p22"/>
          <p:cNvSpPr txBox="1"/>
          <p:nvPr/>
        </p:nvSpPr>
        <p:spPr>
          <a:xfrm>
            <a:off x="610413" y="1428005"/>
            <a:ext cx="17527958" cy="6908045"/>
          </a:xfrm>
          <a:prstGeom prst="rect">
            <a:avLst/>
          </a:prstGeom>
          <a:noFill/>
          <a:ln>
            <a:noFill/>
          </a:ln>
        </p:spPr>
        <p:txBody>
          <a:bodyPr spcFirstLastPara="1" wrap="square" lIns="0" tIns="0" rIns="0" bIns="0" anchor="t" anchorCtr="0">
            <a:spAutoFit/>
          </a:bodyPr>
          <a:lstStyle/>
          <a:p>
            <a:pPr marL="0" marR="0" lvl="0" indent="0" algn="just" rtl="0">
              <a:lnSpc>
                <a:spcPct val="187458"/>
              </a:lnSpc>
              <a:spcBef>
                <a:spcPts val="0"/>
              </a:spcBef>
              <a:spcAft>
                <a:spcPts val="0"/>
              </a:spcAft>
              <a:buNone/>
            </a:pPr>
            <a:r>
              <a:rPr lang="en-US" sz="2400" b="0" i="0" u="none" strike="noStrike" cap="none" dirty="0">
                <a:solidFill>
                  <a:srgbClr val="000000"/>
                </a:solidFill>
                <a:latin typeface="Calibri"/>
                <a:ea typeface="Calibri"/>
                <a:cs typeface="Calibri"/>
                <a:sym typeface="Calibri"/>
              </a:rPr>
              <a:t>🔸 </a:t>
            </a: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Distorted Body Image: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persistent and irrational belief that their body is too small, weak, or underdeveloped, even when they are objectively muscular.</a:t>
            </a:r>
            <a:endParaRPr dirty="0">
              <a:latin typeface="Arial" panose="020B0604020202020204" pitchFamily="34" charset="0"/>
              <a:cs typeface="Arial" panose="020B0604020202020204" pitchFamily="34" charset="0"/>
            </a:endParaRPr>
          </a:p>
          <a:p>
            <a:pPr marL="0" marR="0" lvl="0" indent="0" algn="just" rtl="0">
              <a:lnSpc>
                <a:spcPct val="187458"/>
              </a:lnSpc>
              <a:spcBef>
                <a:spcPts val="0"/>
              </a:spcBef>
              <a:spcAft>
                <a:spcPts val="0"/>
              </a:spcAft>
              <a:buNone/>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This body image distortion is similar in mechanism to that seen in anorexia nervosa but focused on muscularity rather than thinness.</a:t>
            </a:r>
            <a:endParaRPr dirty="0">
              <a:latin typeface="Arial" panose="020B0604020202020204" pitchFamily="34" charset="0"/>
              <a:cs typeface="Arial" panose="020B0604020202020204" pitchFamily="34" charset="0"/>
            </a:endParaRPr>
          </a:p>
          <a:p>
            <a:pPr marL="0" marR="0" lvl="0" indent="0" algn="just" rtl="0">
              <a:lnSpc>
                <a:spcPct val="187458"/>
              </a:lnSpc>
              <a:spcBef>
                <a:spcPts val="0"/>
              </a:spcBef>
              <a:spcAft>
                <a:spcPts val="0"/>
              </a:spcAft>
              <a:buNone/>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They may frequently check their appearance in mirrors or avoid situations where their body could be exposed (e.g., swimming pools).</a:t>
            </a:r>
            <a:endParaRPr dirty="0">
              <a:latin typeface="Arial" panose="020B0604020202020204" pitchFamily="34" charset="0"/>
              <a:cs typeface="Arial" panose="020B0604020202020204" pitchFamily="34" charset="0"/>
            </a:endParaRPr>
          </a:p>
          <a:p>
            <a:pPr marL="0" marR="0" lvl="0" indent="0" algn="just" rtl="0">
              <a:lnSpc>
                <a:spcPct val="187458"/>
              </a:lnSpc>
              <a:spcBef>
                <a:spcPts val="0"/>
              </a:spcBef>
              <a:spcAft>
                <a:spcPts val="0"/>
              </a:spcAft>
              <a:buNone/>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 Obsessive Focus on Appearance: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thoughts dominated by concerns about their physique, particularly muscle size and definition.</a:t>
            </a:r>
            <a:endParaRPr dirty="0">
              <a:latin typeface="Arial" panose="020B0604020202020204" pitchFamily="34" charset="0"/>
              <a:cs typeface="Arial" panose="020B0604020202020204" pitchFamily="34" charset="0"/>
            </a:endParaRPr>
          </a:p>
          <a:p>
            <a:pPr marL="0" marR="0" lvl="0" indent="0" algn="just" rtl="0">
              <a:lnSpc>
                <a:spcPct val="187458"/>
              </a:lnSpc>
              <a:spcBef>
                <a:spcPts val="0"/>
              </a:spcBef>
              <a:spcAft>
                <a:spcPts val="0"/>
              </a:spcAft>
              <a:buNone/>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This leads to frequent body-checking, comparisons with others, and distress if the desired appearance is not maintained.</a:t>
            </a:r>
            <a:endParaRPr dirty="0">
              <a:latin typeface="Arial" panose="020B0604020202020204" pitchFamily="34" charset="0"/>
              <a:cs typeface="Arial" panose="020B0604020202020204" pitchFamily="34" charset="0"/>
            </a:endParaRPr>
          </a:p>
          <a:p>
            <a:pPr marL="0" marR="0" lvl="0" indent="0" algn="ctr" rtl="0">
              <a:lnSpc>
                <a:spcPct val="150016"/>
              </a:lnSpc>
              <a:spcBef>
                <a:spcPts val="0"/>
              </a:spcBef>
              <a:spcAft>
                <a:spcPts val="0"/>
              </a:spcAft>
              <a:buNone/>
            </a:pPr>
            <a:endParaRPr sz="2999" b="0" i="0" u="none" strike="noStrike" cap="none" dirty="0">
              <a:solidFill>
                <a:srgbClr val="000000"/>
              </a:solidFill>
              <a:latin typeface="Arimo"/>
              <a:ea typeface="Arimo"/>
              <a:cs typeface="Arimo"/>
              <a:sym typeface="Arimo"/>
            </a:endParaRPr>
          </a:p>
        </p:txBody>
      </p:sp>
      <p:sp>
        <p:nvSpPr>
          <p:cNvPr id="2" name="Google Shape;287;p15">
            <a:extLst>
              <a:ext uri="{FF2B5EF4-FFF2-40B4-BE49-F238E27FC236}">
                <a16:creationId xmlns:a16="http://schemas.microsoft.com/office/drawing/2014/main" id="{496DD682-286D-287B-FC46-A858644D63C2}"/>
              </a:ext>
            </a:extLst>
          </p:cNvPr>
          <p:cNvSpPr txBox="1"/>
          <p:nvPr/>
        </p:nvSpPr>
        <p:spPr>
          <a:xfrm>
            <a:off x="3315195" y="335145"/>
            <a:ext cx="11657610" cy="1171731"/>
          </a:xfrm>
          <a:prstGeom prst="rect">
            <a:avLst/>
          </a:prstGeom>
          <a:noFill/>
          <a:ln>
            <a:noFill/>
          </a:ln>
        </p:spPr>
        <p:txBody>
          <a:bodyPr spcFirstLastPara="1" wrap="square" lIns="0" tIns="0" rIns="0" bIns="0" anchor="t" anchorCtr="0">
            <a:spAutoFit/>
          </a:bodyPr>
          <a:lstStyle/>
          <a:p>
            <a:pPr marL="0" marR="0" lvl="0" indent="0" algn="ctr" rtl="0">
              <a:lnSpc>
                <a:spcPct val="140593"/>
              </a:lnSpc>
              <a:spcBef>
                <a:spcPts val="0"/>
              </a:spcBef>
              <a:spcAft>
                <a:spcPts val="0"/>
              </a:spcAft>
              <a:buNone/>
            </a:pPr>
            <a:r>
              <a:rPr lang="en-US" sz="5400" dirty="0">
                <a:solidFill>
                  <a:srgbClr val="E98E24"/>
                </a:solidFill>
                <a:sym typeface="Calibri"/>
              </a:rPr>
              <a:t>Bigorexia characteristics 1/2</a:t>
            </a:r>
            <a:endParaRPr sz="5400" dirty="0">
              <a:solidFill>
                <a:srgbClr val="E98E24"/>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97"/>
        <p:cNvGrpSpPr/>
        <p:nvPr/>
      </p:nvGrpSpPr>
      <p:grpSpPr>
        <a:xfrm>
          <a:off x="0" y="0"/>
          <a:ext cx="0" cy="0"/>
          <a:chOff x="0" y="0"/>
          <a:chExt cx="0" cy="0"/>
        </a:xfrm>
      </p:grpSpPr>
      <p:grpSp>
        <p:nvGrpSpPr>
          <p:cNvPr id="398" name="Google Shape;398;p23"/>
          <p:cNvGrpSpPr/>
          <p:nvPr/>
        </p:nvGrpSpPr>
        <p:grpSpPr>
          <a:xfrm>
            <a:off x="-1143" y="9134206"/>
            <a:ext cx="18312195" cy="1166241"/>
            <a:chOff x="-1524" y="-1524"/>
            <a:chExt cx="24416259" cy="1554988"/>
          </a:xfrm>
        </p:grpSpPr>
        <p:sp>
          <p:nvSpPr>
            <p:cNvPr id="399" name="Google Shape;399;p23"/>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400" name="Google Shape;400;p23"/>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01" name="Google Shape;401;p23"/>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402" name="Google Shape;402;p23"/>
          <p:cNvGrpSpPr/>
          <p:nvPr/>
        </p:nvGrpSpPr>
        <p:grpSpPr>
          <a:xfrm rot="-420599">
            <a:off x="3682422" y="9493213"/>
            <a:ext cx="15092934" cy="1652778"/>
            <a:chOff x="-1524" y="-1524"/>
            <a:chExt cx="20123911" cy="2203704"/>
          </a:xfrm>
        </p:grpSpPr>
        <p:sp>
          <p:nvSpPr>
            <p:cNvPr id="403" name="Google Shape;403;p23"/>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404" name="Google Shape;404;p23"/>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05" name="Google Shape;405;p23"/>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406" name="Google Shape;406;p23"/>
          <p:cNvSpPr txBox="1"/>
          <p:nvPr/>
        </p:nvSpPr>
        <p:spPr>
          <a:xfrm>
            <a:off x="803865" y="1492877"/>
            <a:ext cx="15103937" cy="5525102"/>
          </a:xfrm>
          <a:prstGeom prst="rect">
            <a:avLst/>
          </a:prstGeom>
          <a:noFill/>
          <a:ln>
            <a:noFill/>
          </a:ln>
        </p:spPr>
        <p:txBody>
          <a:bodyPr spcFirstLastPara="1" wrap="square" lIns="0" tIns="0" rIns="0" bIns="0" anchor="t" anchorCtr="0">
            <a:spAutoFit/>
          </a:bodyPr>
          <a:lstStyle/>
          <a:p>
            <a:pPr marL="0" marR="0" lvl="0" indent="0" algn="just" rtl="0">
              <a:lnSpc>
                <a:spcPct val="187458"/>
              </a:lnSpc>
              <a:spcBef>
                <a:spcPts val="0"/>
              </a:spcBef>
              <a:spcAft>
                <a:spcPts val="0"/>
              </a:spcAft>
              <a:buNone/>
            </a:pPr>
            <a:r>
              <a:rPr lang="en-US" sz="2400" b="0" i="0" u="none" strike="noStrike" cap="none" dirty="0">
                <a:solidFill>
                  <a:srgbClr val="000000"/>
                </a:solidFill>
                <a:latin typeface="Calibri"/>
                <a:ea typeface="Calibri"/>
                <a:cs typeface="Calibri"/>
                <a:sym typeface="Calibri"/>
              </a:rPr>
              <a:t>🔸</a:t>
            </a:r>
            <a:r>
              <a:rPr lang="en-US" sz="2400" b="1" i="0" u="none" strike="noStrike" cap="none" dirty="0">
                <a:solidFill>
                  <a:srgbClr val="000000"/>
                </a:solidFill>
                <a:latin typeface="Calibri"/>
                <a:ea typeface="Calibri"/>
                <a:cs typeface="Calibri"/>
                <a:sym typeface="Calibri"/>
              </a:rPr>
              <a:t> </a:t>
            </a: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Excessive Exercise and Weightlifting: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individuals typically follow rigid and intense workout routines, often spending multiple hours a day at the gym.</a:t>
            </a:r>
            <a:endParaRPr dirty="0">
              <a:latin typeface="Arial" panose="020B0604020202020204" pitchFamily="34" charset="0"/>
              <a:cs typeface="Arial" panose="020B0604020202020204" pitchFamily="34" charset="0"/>
            </a:endParaRPr>
          </a:p>
          <a:p>
            <a:pPr marL="0" marR="0" lvl="0" indent="0" algn="just" rtl="0">
              <a:lnSpc>
                <a:spcPct val="187458"/>
              </a:lnSpc>
              <a:spcBef>
                <a:spcPts val="0"/>
              </a:spcBef>
              <a:spcAft>
                <a:spcPts val="0"/>
              </a:spcAft>
              <a:buNone/>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They may continue exercising despite pain, injuries, or exhaustion, prioritizing muscle gain over health. This compulsive behavior can result in overtraining syndrome, fatigue, and long-term joint and muscle damage.</a:t>
            </a:r>
            <a:endParaRPr dirty="0">
              <a:latin typeface="Arial" panose="020B0604020202020204" pitchFamily="34" charset="0"/>
              <a:cs typeface="Arial" panose="020B0604020202020204" pitchFamily="34" charset="0"/>
            </a:endParaRPr>
          </a:p>
          <a:p>
            <a:pPr marL="0" marR="0" lvl="0" indent="0" algn="just" rtl="0">
              <a:lnSpc>
                <a:spcPct val="187458"/>
              </a:lnSpc>
              <a:spcBef>
                <a:spcPts val="0"/>
              </a:spcBef>
              <a:spcAft>
                <a:spcPts val="0"/>
              </a:spcAft>
              <a:buNone/>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 </a:t>
            </a: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High-Protein Diets and Supplement Use: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there is often an obsession with dietary control, especially increasing protein intake to support muscle growth.</a:t>
            </a:r>
            <a:endParaRPr dirty="0">
              <a:latin typeface="Arial" panose="020B0604020202020204" pitchFamily="34" charset="0"/>
              <a:cs typeface="Arial" panose="020B0604020202020204" pitchFamily="34" charset="0"/>
            </a:endParaRPr>
          </a:p>
          <a:p>
            <a:pPr marL="0" marR="0" lvl="0" indent="0" algn="just" rtl="0">
              <a:lnSpc>
                <a:spcPct val="187458"/>
              </a:lnSpc>
              <a:spcBef>
                <a:spcPts val="0"/>
              </a:spcBef>
              <a:spcAft>
                <a:spcPts val="0"/>
              </a:spcAft>
              <a:buNone/>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This may include the </a:t>
            </a:r>
            <a:r>
              <a:rPr lang="en-US" sz="2400" b="0" i="1" u="none" strike="noStrike" cap="none" dirty="0">
                <a:solidFill>
                  <a:srgbClr val="000000"/>
                </a:solidFill>
                <a:latin typeface="Arial" panose="020B0604020202020204" pitchFamily="34" charset="0"/>
                <a:ea typeface="Calibri"/>
                <a:cs typeface="Arial" panose="020B0604020202020204" pitchFamily="34" charset="0"/>
                <a:sym typeface="Calibri"/>
              </a:rPr>
              <a:t>excessive use of protein shakes, creatine, anabolic supplements, or even illegal substances like steroids</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a:t>
            </a:r>
            <a:endParaRPr dirty="0">
              <a:latin typeface="Arial" panose="020B0604020202020204" pitchFamily="34" charset="0"/>
              <a:cs typeface="Arial" panose="020B0604020202020204" pitchFamily="34" charset="0"/>
            </a:endParaRPr>
          </a:p>
        </p:txBody>
      </p:sp>
      <p:sp>
        <p:nvSpPr>
          <p:cNvPr id="407" name="Google Shape;407;p23"/>
          <p:cNvSpPr txBox="1"/>
          <p:nvPr/>
        </p:nvSpPr>
        <p:spPr>
          <a:xfrm>
            <a:off x="803865" y="7019253"/>
            <a:ext cx="15408737" cy="1292662"/>
          </a:xfrm>
          <a:prstGeom prst="rect">
            <a:avLst/>
          </a:prstGeom>
          <a:noFill/>
          <a:ln>
            <a:noFill/>
          </a:ln>
        </p:spPr>
        <p:txBody>
          <a:bodyPr spcFirstLastPara="1" wrap="square" lIns="0" tIns="0" rIns="0" bIns="0" anchor="t" anchorCtr="0">
            <a:spAutoFit/>
          </a:bodyPr>
          <a:lstStyle/>
          <a:p>
            <a:pPr marL="0" marR="0" lvl="0" indent="0" algn="l" rtl="0">
              <a:lnSpc>
                <a:spcPct val="175000"/>
              </a:lnSpc>
              <a:spcBef>
                <a:spcPts val="0"/>
              </a:spcBef>
              <a:spcAft>
                <a:spcPts val="0"/>
              </a:spcAft>
              <a:buNone/>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Individuals with MD frequently avoid important social, academic or occupational activities because of the compulsive need to maintain their excessive exercise and rigid diet.</a:t>
            </a:r>
            <a:endParaRPr dirty="0">
              <a:latin typeface="Arial" panose="020B0604020202020204" pitchFamily="34" charset="0"/>
              <a:cs typeface="Arial" panose="020B0604020202020204" pitchFamily="34" charset="0"/>
            </a:endParaRPr>
          </a:p>
        </p:txBody>
      </p:sp>
      <p:sp>
        <p:nvSpPr>
          <p:cNvPr id="2" name="Google Shape;287;p15">
            <a:extLst>
              <a:ext uri="{FF2B5EF4-FFF2-40B4-BE49-F238E27FC236}">
                <a16:creationId xmlns:a16="http://schemas.microsoft.com/office/drawing/2014/main" id="{48D5B1C9-D65A-370C-C180-CE3D3DAD614B}"/>
              </a:ext>
            </a:extLst>
          </p:cNvPr>
          <p:cNvSpPr txBox="1"/>
          <p:nvPr/>
        </p:nvSpPr>
        <p:spPr>
          <a:xfrm>
            <a:off x="3315195" y="335145"/>
            <a:ext cx="11657610" cy="1171731"/>
          </a:xfrm>
          <a:prstGeom prst="rect">
            <a:avLst/>
          </a:prstGeom>
          <a:noFill/>
          <a:ln>
            <a:noFill/>
          </a:ln>
        </p:spPr>
        <p:txBody>
          <a:bodyPr spcFirstLastPara="1" wrap="square" lIns="0" tIns="0" rIns="0" bIns="0" anchor="t" anchorCtr="0">
            <a:spAutoFit/>
          </a:bodyPr>
          <a:lstStyle/>
          <a:p>
            <a:pPr marL="0" marR="0" lvl="0" indent="0" algn="ctr" rtl="0">
              <a:lnSpc>
                <a:spcPct val="140593"/>
              </a:lnSpc>
              <a:spcBef>
                <a:spcPts val="0"/>
              </a:spcBef>
              <a:spcAft>
                <a:spcPts val="0"/>
              </a:spcAft>
              <a:buNone/>
            </a:pPr>
            <a:r>
              <a:rPr lang="en-US" sz="5400" dirty="0">
                <a:solidFill>
                  <a:srgbClr val="E98E24"/>
                </a:solidFill>
                <a:sym typeface="Calibri"/>
              </a:rPr>
              <a:t>Bigorexia characteristics 2/2</a:t>
            </a:r>
            <a:endParaRPr sz="5400" dirty="0">
              <a:solidFill>
                <a:srgbClr val="E98E24"/>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26"/>
        <p:cNvGrpSpPr/>
        <p:nvPr/>
      </p:nvGrpSpPr>
      <p:grpSpPr>
        <a:xfrm>
          <a:off x="0" y="0"/>
          <a:ext cx="0" cy="0"/>
          <a:chOff x="0" y="0"/>
          <a:chExt cx="0" cy="0"/>
        </a:xfrm>
      </p:grpSpPr>
      <p:grpSp>
        <p:nvGrpSpPr>
          <p:cNvPr id="427" name="Google Shape;427;p25"/>
          <p:cNvGrpSpPr/>
          <p:nvPr/>
        </p:nvGrpSpPr>
        <p:grpSpPr>
          <a:xfrm>
            <a:off x="-1143" y="9134206"/>
            <a:ext cx="18312195" cy="1166241"/>
            <a:chOff x="-1524" y="-1524"/>
            <a:chExt cx="24416259" cy="1554988"/>
          </a:xfrm>
        </p:grpSpPr>
        <p:sp>
          <p:nvSpPr>
            <p:cNvPr id="428" name="Google Shape;428;p25"/>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429" name="Google Shape;429;p25"/>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30" name="Google Shape;430;p25"/>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431" name="Google Shape;431;p25"/>
          <p:cNvGrpSpPr/>
          <p:nvPr/>
        </p:nvGrpSpPr>
        <p:grpSpPr>
          <a:xfrm rot="-420599">
            <a:off x="3682422" y="9493213"/>
            <a:ext cx="15092934" cy="1652778"/>
            <a:chOff x="-1524" y="-1524"/>
            <a:chExt cx="20123911" cy="2203704"/>
          </a:xfrm>
        </p:grpSpPr>
        <p:sp>
          <p:nvSpPr>
            <p:cNvPr id="432" name="Google Shape;432;p25"/>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433" name="Google Shape;433;p25"/>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34" name="Google Shape;434;p25"/>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435" name="Google Shape;435;p25"/>
          <p:cNvSpPr txBox="1"/>
          <p:nvPr/>
        </p:nvSpPr>
        <p:spPr>
          <a:xfrm>
            <a:off x="232756" y="321164"/>
            <a:ext cx="17844396" cy="7497565"/>
          </a:xfrm>
          <a:prstGeom prst="rect">
            <a:avLst/>
          </a:prstGeom>
          <a:noFill/>
          <a:ln>
            <a:noFill/>
          </a:ln>
        </p:spPr>
        <p:txBody>
          <a:bodyPr spcFirstLastPara="1" wrap="square" lIns="0" tIns="0" rIns="0" bIns="0" anchor="t" anchorCtr="0">
            <a:spAutoFit/>
          </a:bodyPr>
          <a:lstStyle/>
          <a:p>
            <a:pPr marL="0" marR="0" lvl="0" indent="0" algn="ctr" rtl="0">
              <a:spcBef>
                <a:spcPts val="0"/>
              </a:spcBef>
              <a:spcAft>
                <a:spcPts val="0"/>
              </a:spcAft>
              <a:buNone/>
            </a:pPr>
            <a:r>
              <a:rPr lang="en-US" sz="5400" dirty="0">
                <a:solidFill>
                  <a:srgbClr val="E98E24"/>
                </a:solidFill>
                <a:sym typeface="Calibri"/>
              </a:rPr>
              <a:t>What Drives Individuals Toward Bodybuilding in Bigorexia?</a:t>
            </a:r>
            <a:endParaRPr sz="5400" dirty="0">
              <a:solidFill>
                <a:srgbClr val="E98E24"/>
              </a:solidFill>
            </a:endParaRPr>
          </a:p>
          <a:p>
            <a:pPr marL="0" marR="0" lvl="0" indent="0" algn="just" rtl="0">
              <a:lnSpc>
                <a:spcPct val="157500"/>
              </a:lnSpc>
              <a:spcBef>
                <a:spcPts val="0"/>
              </a:spcBef>
              <a:spcAft>
                <a:spcPts val="0"/>
              </a:spcAft>
              <a:buNone/>
            </a:pPr>
            <a:endParaRPr sz="2400" b="1" i="1" u="none" strike="noStrike" cap="none" dirty="0">
              <a:solidFill>
                <a:srgbClr val="000000"/>
              </a:solidFill>
              <a:latin typeface="Calibri"/>
              <a:ea typeface="Calibri"/>
              <a:cs typeface="Calibri"/>
              <a:sym typeface="Calibri"/>
            </a:endParaRPr>
          </a:p>
          <a:p>
            <a:pPr marL="582933" marR="0" lvl="1" indent="-291467" algn="just" rtl="0">
              <a:lnSpc>
                <a:spcPct val="157500"/>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Early body dissatisfaction: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feeling scrawny or weak during childhood</a:t>
            </a:r>
            <a:endParaRPr dirty="0">
              <a:latin typeface="Arial" panose="020B0604020202020204" pitchFamily="34" charset="0"/>
              <a:cs typeface="Arial" panose="020B0604020202020204" pitchFamily="34" charset="0"/>
            </a:endParaRPr>
          </a:p>
          <a:p>
            <a:pPr marL="582933" marR="0" lvl="1" indent="-291467" algn="just" rtl="0">
              <a:lnSpc>
                <a:spcPct val="157500"/>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Social comparison: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envy of athletic or popular peers</a:t>
            </a:r>
            <a:endParaRPr dirty="0">
              <a:latin typeface="Arial" panose="020B0604020202020204" pitchFamily="34" charset="0"/>
              <a:cs typeface="Arial" panose="020B0604020202020204" pitchFamily="34" charset="0"/>
            </a:endParaRPr>
          </a:p>
          <a:p>
            <a:pPr marL="582933" marR="0" lvl="1" indent="-291467" algn="just" rtl="0">
              <a:lnSpc>
                <a:spcPct val="157500"/>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Positive reinforcement: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quick visible results increase self-esteem</a:t>
            </a:r>
            <a:endParaRPr dirty="0">
              <a:latin typeface="Arial" panose="020B0604020202020204" pitchFamily="34" charset="0"/>
              <a:cs typeface="Arial" panose="020B0604020202020204" pitchFamily="34" charset="0"/>
            </a:endParaRPr>
          </a:p>
          <a:p>
            <a:pPr marL="582933" marR="0" lvl="1" indent="-291467" algn="just" rtl="0">
              <a:lnSpc>
                <a:spcPct val="157500"/>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Peer validation: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gaining admiration and respect from male peers</a:t>
            </a:r>
            <a:endParaRPr dirty="0">
              <a:latin typeface="Arial" panose="020B0604020202020204" pitchFamily="34" charset="0"/>
              <a:cs typeface="Arial" panose="020B0604020202020204" pitchFamily="34" charset="0"/>
            </a:endParaRPr>
          </a:p>
          <a:p>
            <a:pPr marL="582933" marR="0" lvl="1" indent="-291467" algn="just" rtl="0">
              <a:lnSpc>
                <a:spcPct val="157500"/>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Desire for attractiveness: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being perceived as more appealing by girls</a:t>
            </a:r>
            <a:endParaRPr dirty="0">
              <a:latin typeface="Arial" panose="020B0604020202020204" pitchFamily="34" charset="0"/>
              <a:cs typeface="Arial" panose="020B0604020202020204" pitchFamily="34" charset="0"/>
            </a:endParaRPr>
          </a:p>
          <a:p>
            <a:pPr marL="582933" marR="0" lvl="1" indent="-291467" algn="just" rtl="0">
              <a:lnSpc>
                <a:spcPct val="157500"/>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Sense of control: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using weightlifting to reshape the body and gain confidence</a:t>
            </a:r>
            <a:endParaRPr dirty="0">
              <a:latin typeface="Arial" panose="020B0604020202020204" pitchFamily="34" charset="0"/>
              <a:cs typeface="Arial" panose="020B0604020202020204" pitchFamily="34" charset="0"/>
            </a:endParaRPr>
          </a:p>
          <a:p>
            <a:pPr marL="0" marR="0" lvl="0" indent="0" algn="just" rtl="0">
              <a:lnSpc>
                <a:spcPct val="157500"/>
              </a:lnSpc>
              <a:spcBef>
                <a:spcPts val="0"/>
              </a:spcBef>
              <a:spcAft>
                <a:spcPts val="0"/>
              </a:spcAft>
              <a:buNone/>
            </a:pPr>
            <a:endParaRPr sz="2400" b="0" i="0" u="none" strike="noStrike" cap="none" dirty="0">
              <a:solidFill>
                <a:srgbClr val="000000"/>
              </a:solidFill>
              <a:latin typeface="Calibri"/>
              <a:ea typeface="Calibri"/>
              <a:cs typeface="Calibri"/>
              <a:sym typeface="Calibri"/>
            </a:endParaRPr>
          </a:p>
          <a:p>
            <a:pPr marL="0" marR="0" lvl="0" indent="0" algn="just" rtl="0">
              <a:lnSpc>
                <a:spcPct val="157500"/>
              </a:lnSpc>
              <a:spcBef>
                <a:spcPts val="0"/>
              </a:spcBef>
              <a:spcAft>
                <a:spcPts val="0"/>
              </a:spcAft>
              <a:buNone/>
            </a:pPr>
            <a:r>
              <a:rPr lang="en-US" sz="2400" b="1" i="0" u="none" strike="noStrike" cap="none" dirty="0">
                <a:solidFill>
                  <a:srgbClr val="000000"/>
                </a:solidFill>
                <a:latin typeface="Calibri"/>
                <a:ea typeface="Calibri"/>
                <a:cs typeface="Calibri"/>
                <a:sym typeface="Calibri"/>
              </a:rPr>
              <a:t>🗣</a:t>
            </a:r>
            <a:r>
              <a:rPr lang="en-US" sz="2400" b="0" i="1" u="none" strike="noStrike" cap="none" dirty="0">
                <a:solidFill>
                  <a:srgbClr val="000000"/>
                </a:solidFill>
                <a:latin typeface="Calibri"/>
                <a:ea typeface="Calibri"/>
                <a:cs typeface="Calibri"/>
                <a:sym typeface="Calibri"/>
              </a:rPr>
              <a:t> "I was scrawny as a kid and envied the athletic boys. Lifting made me feel strong—and for once, proud of my body."</a:t>
            </a:r>
            <a:endParaRPr dirty="0"/>
          </a:p>
          <a:p>
            <a:pPr marL="0" marR="0" lvl="0" indent="0" algn="just" rtl="0">
              <a:lnSpc>
                <a:spcPct val="157500"/>
              </a:lnSpc>
              <a:spcBef>
                <a:spcPts val="0"/>
              </a:spcBef>
              <a:spcAft>
                <a:spcPts val="0"/>
              </a:spcAft>
              <a:buNone/>
            </a:pPr>
            <a:r>
              <a:rPr lang="en-US" sz="2400" b="0" i="1" u="none" strike="noStrike" cap="none" dirty="0">
                <a:solidFill>
                  <a:srgbClr val="000000"/>
                </a:solidFill>
                <a:latin typeface="Calibri"/>
                <a:ea typeface="Calibri"/>
                <a:cs typeface="Calibri"/>
                <a:sym typeface="Calibri"/>
              </a:rPr>
              <a:t>“I can </a:t>
            </a:r>
            <a:r>
              <a:rPr lang="en-US" sz="2400" b="0" i="1" u="none" strike="noStrike" cap="none" dirty="0" err="1">
                <a:solidFill>
                  <a:srgbClr val="000000"/>
                </a:solidFill>
                <a:latin typeface="Calibri"/>
                <a:ea typeface="Calibri"/>
                <a:cs typeface="Calibri"/>
                <a:sym typeface="Calibri"/>
              </a:rPr>
              <a:t>easly</a:t>
            </a:r>
            <a:r>
              <a:rPr lang="en-US" sz="2400" b="0" i="1" u="none" strike="noStrike" cap="none" dirty="0">
                <a:solidFill>
                  <a:srgbClr val="000000"/>
                </a:solidFill>
                <a:latin typeface="Calibri"/>
                <a:ea typeface="Calibri"/>
                <a:cs typeface="Calibri"/>
                <a:sym typeface="Calibri"/>
              </a:rPr>
              <a:t> impress the girls while flexing my biceps in gym... it makes me feel good about myself."</a:t>
            </a:r>
            <a:endParaRPr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39"/>
        <p:cNvGrpSpPr/>
        <p:nvPr/>
      </p:nvGrpSpPr>
      <p:grpSpPr>
        <a:xfrm>
          <a:off x="0" y="0"/>
          <a:ext cx="0" cy="0"/>
          <a:chOff x="0" y="0"/>
          <a:chExt cx="0" cy="0"/>
        </a:xfrm>
      </p:grpSpPr>
      <p:grpSp>
        <p:nvGrpSpPr>
          <p:cNvPr id="440" name="Google Shape;440;p26"/>
          <p:cNvGrpSpPr/>
          <p:nvPr/>
        </p:nvGrpSpPr>
        <p:grpSpPr>
          <a:xfrm>
            <a:off x="-1143" y="9134206"/>
            <a:ext cx="18312195" cy="1166241"/>
            <a:chOff x="-1524" y="-1524"/>
            <a:chExt cx="24416259" cy="1554988"/>
          </a:xfrm>
        </p:grpSpPr>
        <p:sp>
          <p:nvSpPr>
            <p:cNvPr id="441" name="Google Shape;441;p26"/>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442" name="Google Shape;442;p26"/>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43" name="Google Shape;443;p26"/>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444" name="Google Shape;444;p26"/>
          <p:cNvGrpSpPr/>
          <p:nvPr/>
        </p:nvGrpSpPr>
        <p:grpSpPr>
          <a:xfrm rot="-420599">
            <a:off x="3682422" y="9493213"/>
            <a:ext cx="15092934" cy="1652778"/>
            <a:chOff x="-1524" y="-1524"/>
            <a:chExt cx="20123911" cy="2203704"/>
          </a:xfrm>
        </p:grpSpPr>
        <p:sp>
          <p:nvSpPr>
            <p:cNvPr id="445" name="Google Shape;445;p26"/>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446" name="Google Shape;446;p26"/>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47" name="Google Shape;447;p26"/>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448" name="Google Shape;448;p26"/>
          <p:cNvSpPr txBox="1"/>
          <p:nvPr/>
        </p:nvSpPr>
        <p:spPr>
          <a:xfrm>
            <a:off x="746760" y="249822"/>
            <a:ext cx="17175480" cy="6183744"/>
          </a:xfrm>
          <a:prstGeom prst="rect">
            <a:avLst/>
          </a:prstGeom>
          <a:noFill/>
          <a:ln>
            <a:noFill/>
          </a:ln>
        </p:spPr>
        <p:txBody>
          <a:bodyPr spcFirstLastPara="1" wrap="square" lIns="0" tIns="0" rIns="0" bIns="0" anchor="t" anchorCtr="0">
            <a:spAutoFit/>
          </a:bodyPr>
          <a:lstStyle/>
          <a:p>
            <a:pPr marL="0" marR="0" lvl="0" indent="0" algn="just" rtl="0">
              <a:lnSpc>
                <a:spcPct val="181208"/>
              </a:lnSpc>
              <a:spcBef>
                <a:spcPts val="0"/>
              </a:spcBef>
              <a:spcAft>
                <a:spcPts val="0"/>
              </a:spcAft>
              <a:buNone/>
            </a:pPr>
            <a:r>
              <a:rPr lang="en-US" sz="5400" dirty="0">
                <a:solidFill>
                  <a:srgbClr val="E98E24"/>
                </a:solidFill>
                <a:sym typeface="Calibri"/>
              </a:rPr>
              <a:t>Current Attitudes Toward Weightlifting in bigorexia</a:t>
            </a:r>
            <a:endParaRPr sz="5400" dirty="0">
              <a:solidFill>
                <a:srgbClr val="E98E24"/>
              </a:solidFill>
            </a:endParaRPr>
          </a:p>
          <a:p>
            <a:pPr marL="0" marR="0" lvl="0" indent="0" algn="just" rtl="0">
              <a:lnSpc>
                <a:spcPct val="181208"/>
              </a:lnSpc>
              <a:spcBef>
                <a:spcPts val="0"/>
              </a:spcBef>
              <a:spcAft>
                <a:spcPts val="0"/>
              </a:spcAft>
              <a:buNone/>
            </a:pPr>
            <a:endParaRPr sz="2400" b="1" i="0" u="none" strike="noStrike" cap="none" dirty="0">
              <a:solidFill>
                <a:srgbClr val="000000"/>
              </a:solidFill>
              <a:latin typeface="Calibri"/>
              <a:ea typeface="Calibri"/>
              <a:cs typeface="Calibri"/>
              <a:sym typeface="Calibri"/>
            </a:endParaRPr>
          </a:p>
          <a:p>
            <a:pPr marL="626107" marR="0" lvl="1" indent="-313054" algn="just" rtl="0">
              <a:lnSpc>
                <a:spcPct val="181208"/>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Aesthetic focus: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workout choices based on how they shape the body (e.g., training legs more if quads seem smaller).</a:t>
            </a:r>
            <a:endParaRPr dirty="0">
              <a:latin typeface="Arial" panose="020B0604020202020204" pitchFamily="34" charset="0"/>
              <a:cs typeface="Arial" panose="020B0604020202020204" pitchFamily="34" charset="0"/>
            </a:endParaRPr>
          </a:p>
          <a:p>
            <a:pPr marL="626107" marR="0" lvl="1" indent="-313054" algn="just" rtl="0">
              <a:lnSpc>
                <a:spcPct val="181208"/>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Influenced by bodybuilding culture:</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 techniques learned from magazines and peers, always looking to “shock” muscles.</a:t>
            </a:r>
            <a:endParaRPr dirty="0">
              <a:latin typeface="Arial" panose="020B0604020202020204" pitchFamily="34" charset="0"/>
              <a:cs typeface="Arial" panose="020B0604020202020204" pitchFamily="34" charset="0"/>
            </a:endParaRPr>
          </a:p>
          <a:p>
            <a:pPr marL="626107" marR="0" lvl="1" indent="-313054" algn="just" rtl="0">
              <a:lnSpc>
                <a:spcPct val="181208"/>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Rigid mindset: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feeling like a failure if training isn’t intense enough or if the session is interrupted.</a:t>
            </a:r>
            <a:endParaRPr dirty="0">
              <a:latin typeface="Arial" panose="020B0604020202020204" pitchFamily="34" charset="0"/>
              <a:cs typeface="Arial" panose="020B0604020202020204" pitchFamily="34" charset="0"/>
            </a:endParaRPr>
          </a:p>
          <a:p>
            <a:pPr marL="626107" marR="0" lvl="1" indent="-313054" algn="just" rtl="0">
              <a:lnSpc>
                <a:spcPct val="181208"/>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Emotional impact</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 irritability and frustration when unable to complete a planned routine.</a:t>
            </a:r>
            <a:endParaRPr dirty="0">
              <a:latin typeface="Arial" panose="020B0604020202020204" pitchFamily="34" charset="0"/>
              <a:cs typeface="Arial" panose="020B0604020202020204" pitchFamily="34" charset="0"/>
            </a:endParaRPr>
          </a:p>
          <a:p>
            <a:pPr marL="0" marR="0" lvl="0" indent="0" algn="just" rtl="0">
              <a:lnSpc>
                <a:spcPct val="181208"/>
              </a:lnSpc>
              <a:spcBef>
                <a:spcPts val="0"/>
              </a:spcBef>
              <a:spcAft>
                <a:spcPts val="0"/>
              </a:spcAft>
              <a:buNone/>
            </a:pPr>
            <a:endParaRPr sz="24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p>
            <a:pPr marL="0" marR="0" lvl="0" indent="0" algn="just" rtl="0">
              <a:lnSpc>
                <a:spcPct val="181208"/>
              </a:lnSpc>
              <a:spcBef>
                <a:spcPts val="0"/>
              </a:spcBef>
              <a:spcAft>
                <a:spcPts val="0"/>
              </a:spcAft>
              <a:buNone/>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a:t>
            </a:r>
            <a:r>
              <a:rPr lang="en-US" sz="2400" b="0" i="1" u="none" strike="noStrike" cap="none" dirty="0">
                <a:solidFill>
                  <a:srgbClr val="000000"/>
                </a:solidFill>
                <a:latin typeface="Arial" panose="020B0604020202020204" pitchFamily="34" charset="0"/>
                <a:ea typeface="Calibri"/>
                <a:cs typeface="Arial" panose="020B0604020202020204" pitchFamily="34" charset="0"/>
                <a:sym typeface="Calibri"/>
              </a:rPr>
              <a:t> "If I haven’t pushed myself to the limit, I feel like I’ve wasted my time."</a:t>
            </a:r>
            <a:endParaRPr dirty="0">
              <a:latin typeface="Arial" panose="020B0604020202020204" pitchFamily="34" charset="0"/>
              <a:cs typeface="Arial" panose="020B0604020202020204" pitchFamily="34"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52"/>
        <p:cNvGrpSpPr/>
        <p:nvPr/>
      </p:nvGrpSpPr>
      <p:grpSpPr>
        <a:xfrm>
          <a:off x="0" y="0"/>
          <a:ext cx="0" cy="0"/>
          <a:chOff x="0" y="0"/>
          <a:chExt cx="0" cy="0"/>
        </a:xfrm>
      </p:grpSpPr>
      <p:grpSp>
        <p:nvGrpSpPr>
          <p:cNvPr id="453" name="Google Shape;453;p27"/>
          <p:cNvGrpSpPr/>
          <p:nvPr/>
        </p:nvGrpSpPr>
        <p:grpSpPr>
          <a:xfrm>
            <a:off x="-1143" y="9134206"/>
            <a:ext cx="18312195" cy="1166241"/>
            <a:chOff x="-1524" y="-1524"/>
            <a:chExt cx="24416259" cy="1554988"/>
          </a:xfrm>
        </p:grpSpPr>
        <p:sp>
          <p:nvSpPr>
            <p:cNvPr id="454" name="Google Shape;454;p27"/>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455" name="Google Shape;455;p27"/>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56" name="Google Shape;456;p27"/>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457" name="Google Shape;457;p27"/>
          <p:cNvGrpSpPr/>
          <p:nvPr/>
        </p:nvGrpSpPr>
        <p:grpSpPr>
          <a:xfrm rot="-420599">
            <a:off x="3682422" y="9493213"/>
            <a:ext cx="15092934" cy="1652778"/>
            <a:chOff x="-1524" y="-1524"/>
            <a:chExt cx="20123911" cy="2203704"/>
          </a:xfrm>
        </p:grpSpPr>
        <p:sp>
          <p:nvSpPr>
            <p:cNvPr id="458" name="Google Shape;458;p27"/>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459" name="Google Shape;459;p27"/>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60" name="Google Shape;460;p27"/>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461" name="Google Shape;461;p27"/>
          <p:cNvSpPr txBox="1"/>
          <p:nvPr/>
        </p:nvSpPr>
        <p:spPr>
          <a:xfrm>
            <a:off x="382385" y="130468"/>
            <a:ext cx="17295202" cy="7894469"/>
          </a:xfrm>
          <a:prstGeom prst="rect">
            <a:avLst/>
          </a:prstGeom>
          <a:noFill/>
          <a:ln>
            <a:noFill/>
          </a:ln>
        </p:spPr>
        <p:txBody>
          <a:bodyPr spcFirstLastPara="1" wrap="square" lIns="0" tIns="0" rIns="0" bIns="0" anchor="t" anchorCtr="0">
            <a:spAutoFit/>
          </a:bodyPr>
          <a:lstStyle/>
          <a:p>
            <a:pPr marL="0" marR="0" lvl="0" indent="0" algn="just" rtl="0">
              <a:lnSpc>
                <a:spcPct val="150000"/>
              </a:lnSpc>
              <a:spcBef>
                <a:spcPts val="0"/>
              </a:spcBef>
              <a:spcAft>
                <a:spcPts val="0"/>
              </a:spcAft>
              <a:buNone/>
            </a:pPr>
            <a:r>
              <a:rPr lang="en-US" sz="5400" dirty="0">
                <a:solidFill>
                  <a:srgbClr val="E98E24"/>
                </a:solidFill>
                <a:sym typeface="Calibri"/>
              </a:rPr>
              <a:t>Current Attitudes Toward Diet in bigorexia</a:t>
            </a:r>
            <a:endParaRPr sz="5400" dirty="0">
              <a:solidFill>
                <a:srgbClr val="E98E24"/>
              </a:solidFill>
            </a:endParaRPr>
          </a:p>
          <a:p>
            <a:pPr marL="0" marR="0" lvl="0" indent="0" algn="just" rtl="0">
              <a:lnSpc>
                <a:spcPct val="150000"/>
              </a:lnSpc>
              <a:spcBef>
                <a:spcPts val="0"/>
              </a:spcBef>
              <a:spcAft>
                <a:spcPts val="0"/>
              </a:spcAft>
              <a:buNone/>
            </a:pPr>
            <a:endParaRPr sz="2400" b="1" i="0" u="none" strike="noStrike" cap="none" dirty="0">
              <a:solidFill>
                <a:srgbClr val="000000"/>
              </a:solidFill>
              <a:latin typeface="Calibri"/>
              <a:ea typeface="Calibri"/>
              <a:cs typeface="Calibri"/>
              <a:sym typeface="Calibri"/>
            </a:endParaRPr>
          </a:p>
          <a:p>
            <a:pPr marL="518160" marR="0" lvl="1" indent="-259079" algn="just" rtl="0">
              <a:lnSpc>
                <a:spcPct val="150000"/>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Extreme protein intake:</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 aiming for up to 3g of protein per kg of body weight, eating every few hours—even when not hungry. </a:t>
            </a:r>
            <a:endParaRPr dirty="0">
              <a:latin typeface="Arial" panose="020B0604020202020204" pitchFamily="34" charset="0"/>
              <a:cs typeface="Arial" panose="020B0604020202020204" pitchFamily="34" charset="0"/>
            </a:endParaRPr>
          </a:p>
          <a:p>
            <a:pPr marL="518160" marR="0" lvl="1" indent="-259079" algn="just" rtl="0">
              <a:lnSpc>
                <a:spcPct val="150000"/>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Bulking vs. cutting cycles:</a:t>
            </a:r>
            <a:endParaRPr dirty="0">
              <a:latin typeface="Arial" panose="020B0604020202020204" pitchFamily="34" charset="0"/>
              <a:cs typeface="Arial" panose="020B0604020202020204" pitchFamily="34" charset="0"/>
            </a:endParaRPr>
          </a:p>
          <a:p>
            <a:pPr marL="1036320" marR="0" lvl="2" indent="-345439" algn="just" rtl="0">
              <a:lnSpc>
                <a:spcPct val="150000"/>
              </a:lnSpc>
              <a:spcBef>
                <a:spcPts val="0"/>
              </a:spcBef>
              <a:spcAft>
                <a:spcPts val="0"/>
              </a:spcAft>
              <a:buClr>
                <a:srgbClr val="000000"/>
              </a:buClr>
              <a:buSzPts val="2400"/>
              <a:buFont typeface="Arial"/>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Bulking: high protein and carbs to fuel muscle growth.</a:t>
            </a:r>
            <a:endParaRPr dirty="0">
              <a:latin typeface="Arial" panose="020B0604020202020204" pitchFamily="34" charset="0"/>
              <a:cs typeface="Arial" panose="020B0604020202020204" pitchFamily="34" charset="0"/>
            </a:endParaRPr>
          </a:p>
          <a:p>
            <a:pPr marL="1036320" marR="0" lvl="2" indent="-345439" algn="just" rtl="0">
              <a:lnSpc>
                <a:spcPct val="150000"/>
              </a:lnSpc>
              <a:spcBef>
                <a:spcPts val="0"/>
              </a:spcBef>
              <a:spcAft>
                <a:spcPts val="0"/>
              </a:spcAft>
              <a:buClr>
                <a:srgbClr val="000000"/>
              </a:buClr>
              <a:buSzPts val="2400"/>
              <a:buFont typeface="Arial"/>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Cutting: near-total carb restriction to enhance muscle definition.</a:t>
            </a:r>
            <a:endParaRPr dirty="0">
              <a:latin typeface="Arial" panose="020B0604020202020204" pitchFamily="34" charset="0"/>
              <a:cs typeface="Arial" panose="020B0604020202020204" pitchFamily="34" charset="0"/>
            </a:endParaRPr>
          </a:p>
          <a:p>
            <a:pPr marL="518160" marR="0" lvl="1" indent="-259079" algn="just" rtl="0">
              <a:lnSpc>
                <a:spcPct val="150000"/>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Carb-cycling:</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 inspired by fitness magazines and pro bodybuilders, involves tracking every gram of carbohydrate</a:t>
            </a:r>
            <a:endParaRPr dirty="0">
              <a:latin typeface="Arial" panose="020B0604020202020204" pitchFamily="34" charset="0"/>
              <a:cs typeface="Arial" panose="020B0604020202020204" pitchFamily="34" charset="0"/>
            </a:endParaRPr>
          </a:p>
          <a:p>
            <a:pPr marL="518160" marR="0" lvl="1" indent="-259079" algn="just" rtl="0">
              <a:lnSpc>
                <a:spcPct val="150000"/>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Prepping all meals in advance: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to control nutrient quality and avoid "unclean" foods.</a:t>
            </a:r>
            <a:endParaRPr dirty="0">
              <a:latin typeface="Arial" panose="020B0604020202020204" pitchFamily="34" charset="0"/>
              <a:cs typeface="Arial" panose="020B0604020202020204" pitchFamily="34" charset="0"/>
            </a:endParaRPr>
          </a:p>
          <a:p>
            <a:pPr marL="518160" marR="0" lvl="1" indent="-259079" algn="just" rtl="0">
              <a:lnSpc>
                <a:spcPct val="150000"/>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Social and emotional toll:</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 diet requires intense effort and interferes with normal daily life, but is perceived as necessary for achieving the ideal physique.</a:t>
            </a:r>
            <a:endParaRPr dirty="0">
              <a:latin typeface="Arial" panose="020B0604020202020204" pitchFamily="34" charset="0"/>
              <a:cs typeface="Arial" panose="020B0604020202020204" pitchFamily="34" charset="0"/>
            </a:endParaRPr>
          </a:p>
          <a:p>
            <a:pPr marL="0" marR="0" lvl="0" indent="0" algn="just" rtl="0">
              <a:lnSpc>
                <a:spcPct val="150000"/>
              </a:lnSpc>
              <a:spcBef>
                <a:spcPts val="0"/>
              </a:spcBef>
              <a:spcAft>
                <a:spcPts val="0"/>
              </a:spcAft>
              <a:buNone/>
            </a:pPr>
            <a:endParaRPr sz="2400" b="0" i="0" u="none" strike="noStrike" cap="none" dirty="0">
              <a:solidFill>
                <a:srgbClr val="000000"/>
              </a:solidFill>
              <a:latin typeface="Calibri"/>
              <a:ea typeface="Calibri"/>
              <a:cs typeface="Calibri"/>
              <a:sym typeface="Calibri"/>
            </a:endParaRPr>
          </a:p>
          <a:p>
            <a:pPr marL="0" marR="0" lvl="0" indent="0" algn="just" rtl="0">
              <a:lnSpc>
                <a:spcPct val="150000"/>
              </a:lnSpc>
              <a:spcBef>
                <a:spcPts val="0"/>
              </a:spcBef>
              <a:spcAft>
                <a:spcPts val="0"/>
              </a:spcAft>
              <a:buNone/>
            </a:pPr>
            <a:r>
              <a:rPr lang="en-US" sz="2400" b="0" i="0" u="none" strike="noStrike" cap="none" dirty="0">
                <a:solidFill>
                  <a:srgbClr val="000000"/>
                </a:solidFill>
                <a:latin typeface="Calibri"/>
                <a:ea typeface="Calibri"/>
                <a:cs typeface="Calibri"/>
                <a:sym typeface="Calibri"/>
              </a:rPr>
              <a:t>🗣 </a:t>
            </a:r>
            <a:r>
              <a:rPr lang="en-US" sz="2400" b="0" i="1" u="none" strike="noStrike" cap="none" dirty="0">
                <a:solidFill>
                  <a:srgbClr val="000000"/>
                </a:solidFill>
                <a:latin typeface="Calibri"/>
                <a:ea typeface="Calibri"/>
                <a:cs typeface="Calibri"/>
                <a:sym typeface="Calibri"/>
              </a:rPr>
              <a:t>"It’s hard to maintain this kind of diet and live a normal life, but I persevere—because that’s what it takes to build the body I want."</a:t>
            </a:r>
            <a:endParaRPr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65"/>
        <p:cNvGrpSpPr/>
        <p:nvPr/>
      </p:nvGrpSpPr>
      <p:grpSpPr>
        <a:xfrm>
          <a:off x="0" y="0"/>
          <a:ext cx="0" cy="0"/>
          <a:chOff x="0" y="0"/>
          <a:chExt cx="0" cy="0"/>
        </a:xfrm>
      </p:grpSpPr>
      <p:grpSp>
        <p:nvGrpSpPr>
          <p:cNvPr id="466" name="Google Shape;466;p28"/>
          <p:cNvGrpSpPr/>
          <p:nvPr/>
        </p:nvGrpSpPr>
        <p:grpSpPr>
          <a:xfrm>
            <a:off x="-1143" y="9134206"/>
            <a:ext cx="18312195" cy="1166241"/>
            <a:chOff x="-1524" y="-1524"/>
            <a:chExt cx="24416259" cy="1554988"/>
          </a:xfrm>
        </p:grpSpPr>
        <p:sp>
          <p:nvSpPr>
            <p:cNvPr id="467" name="Google Shape;467;p28"/>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468" name="Google Shape;468;p28"/>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69" name="Google Shape;469;p28"/>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470" name="Google Shape;470;p28"/>
          <p:cNvGrpSpPr/>
          <p:nvPr/>
        </p:nvGrpSpPr>
        <p:grpSpPr>
          <a:xfrm rot="-420599">
            <a:off x="3682422" y="9493213"/>
            <a:ext cx="15092934" cy="1652778"/>
            <a:chOff x="-1524" y="-1524"/>
            <a:chExt cx="20123911" cy="2203704"/>
          </a:xfrm>
        </p:grpSpPr>
        <p:sp>
          <p:nvSpPr>
            <p:cNvPr id="471" name="Google Shape;471;p28"/>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472" name="Google Shape;472;p28"/>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73" name="Google Shape;473;p28"/>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474" name="Google Shape;474;p28"/>
          <p:cNvSpPr txBox="1"/>
          <p:nvPr/>
        </p:nvSpPr>
        <p:spPr>
          <a:xfrm>
            <a:off x="515389" y="-480677"/>
            <a:ext cx="17772611" cy="9200211"/>
          </a:xfrm>
          <a:prstGeom prst="rect">
            <a:avLst/>
          </a:prstGeom>
          <a:noFill/>
          <a:ln>
            <a:noFill/>
          </a:ln>
        </p:spPr>
        <p:txBody>
          <a:bodyPr spcFirstLastPara="1" wrap="square" lIns="0" tIns="0" rIns="0" bIns="0" anchor="t" anchorCtr="0">
            <a:spAutoFit/>
          </a:bodyPr>
          <a:lstStyle/>
          <a:p>
            <a:pPr marL="0" marR="0" lvl="0" indent="0" algn="ctr" rtl="0">
              <a:lnSpc>
                <a:spcPct val="187500"/>
              </a:lnSpc>
              <a:spcBef>
                <a:spcPts val="0"/>
              </a:spcBef>
              <a:spcAft>
                <a:spcPts val="0"/>
              </a:spcAft>
              <a:buNone/>
            </a:pPr>
            <a:r>
              <a:rPr lang="en-US" sz="5400" dirty="0">
                <a:solidFill>
                  <a:srgbClr val="E98E24"/>
                </a:solidFill>
                <a:sym typeface="Calibri"/>
              </a:rPr>
              <a:t>Attitudes Toward Steroid Use in bigorexia</a:t>
            </a:r>
            <a:endParaRPr sz="5400" dirty="0">
              <a:solidFill>
                <a:srgbClr val="E98E24"/>
              </a:solidFill>
            </a:endParaRPr>
          </a:p>
          <a:p>
            <a:pPr marL="0" marR="0" lvl="0" indent="0" algn="just" rtl="0">
              <a:lnSpc>
                <a:spcPct val="187500"/>
              </a:lnSpc>
              <a:spcBef>
                <a:spcPts val="0"/>
              </a:spcBef>
              <a:spcAft>
                <a:spcPts val="0"/>
              </a:spcAft>
              <a:buNone/>
            </a:pPr>
            <a:endParaRPr sz="2400" b="1" i="0" u="none" strike="noStrike" cap="none" dirty="0">
              <a:solidFill>
                <a:srgbClr val="000000"/>
              </a:solidFill>
              <a:latin typeface="Calibri"/>
              <a:ea typeface="Calibri"/>
              <a:cs typeface="Calibri"/>
              <a:sym typeface="Calibri"/>
            </a:endParaRPr>
          </a:p>
          <a:p>
            <a:pPr marL="647702" marR="0" lvl="1" indent="-323851" algn="just" rtl="0">
              <a:lnSpc>
                <a:spcPct val="187500"/>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Normalization:</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 steroid use seen as common and expected in gym culture.</a:t>
            </a:r>
            <a:endParaRPr dirty="0">
              <a:latin typeface="Arial" panose="020B0604020202020204" pitchFamily="34" charset="0"/>
              <a:cs typeface="Arial" panose="020B0604020202020204" pitchFamily="34" charset="0"/>
            </a:endParaRPr>
          </a:p>
          <a:p>
            <a:pPr marL="647702" marR="0" lvl="1" indent="-323851" algn="just" rtl="0">
              <a:lnSpc>
                <a:spcPct val="187500"/>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Minimization of risk:</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 belief that steroids are not worse than unhealthy diets or lifestyles.</a:t>
            </a:r>
            <a:endParaRPr dirty="0">
              <a:latin typeface="Arial" panose="020B0604020202020204" pitchFamily="34" charset="0"/>
              <a:cs typeface="Arial" panose="020B0604020202020204" pitchFamily="34" charset="0"/>
            </a:endParaRPr>
          </a:p>
          <a:p>
            <a:pPr marL="647702" marR="0" lvl="1" indent="-323851" algn="just" rtl="0">
              <a:lnSpc>
                <a:spcPct val="187500"/>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Not seen as "cheating":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effort at the gym and strict diet still considered key. </a:t>
            </a:r>
            <a:endParaRPr dirty="0">
              <a:latin typeface="Arial" panose="020B0604020202020204" pitchFamily="34" charset="0"/>
              <a:cs typeface="Arial" panose="020B0604020202020204" pitchFamily="34" charset="0"/>
            </a:endParaRPr>
          </a:p>
          <a:p>
            <a:pPr marL="647702" marR="0" lvl="1" indent="-323851" algn="just" rtl="0">
              <a:lnSpc>
                <a:spcPct val="187500"/>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Distrust of medical advice:</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 perception that professionals overstate risks or lack real knowledge. </a:t>
            </a:r>
            <a:endParaRPr dirty="0">
              <a:latin typeface="Arial" panose="020B0604020202020204" pitchFamily="34" charset="0"/>
              <a:cs typeface="Arial" panose="020B0604020202020204" pitchFamily="34" charset="0"/>
            </a:endParaRPr>
          </a:p>
          <a:p>
            <a:pPr marL="647702" marR="0" lvl="1" indent="-323851" algn="just" rtl="0">
              <a:lnSpc>
                <a:spcPct val="187500"/>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Self-education:</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 reliance on online research to justify and manage use. </a:t>
            </a:r>
            <a:endParaRPr dirty="0">
              <a:latin typeface="Arial" panose="020B0604020202020204" pitchFamily="34" charset="0"/>
              <a:cs typeface="Arial" panose="020B0604020202020204" pitchFamily="34" charset="0"/>
            </a:endParaRPr>
          </a:p>
          <a:p>
            <a:pPr marL="647702" marR="0" lvl="1" indent="-323851" algn="just" rtl="0">
              <a:lnSpc>
                <a:spcPct val="187500"/>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Psychological risks:</a:t>
            </a:r>
            <a:endParaRPr dirty="0">
              <a:latin typeface="Arial" panose="020B0604020202020204" pitchFamily="34" charset="0"/>
              <a:cs typeface="Arial" panose="020B0604020202020204" pitchFamily="34" charset="0"/>
            </a:endParaRPr>
          </a:p>
          <a:p>
            <a:pPr marL="1295403" marR="0" lvl="2" indent="-431800" algn="just" rtl="0">
              <a:lnSpc>
                <a:spcPct val="187500"/>
              </a:lnSpc>
              <a:spcBef>
                <a:spcPts val="0"/>
              </a:spcBef>
              <a:spcAft>
                <a:spcPts val="0"/>
              </a:spcAft>
              <a:buClr>
                <a:srgbClr val="000000"/>
              </a:buClr>
              <a:buSzPts val="2400"/>
              <a:buFont typeface="Arial"/>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Depression and suicidal thoughts after stopping a cycle;</a:t>
            </a:r>
            <a:endParaRPr dirty="0">
              <a:latin typeface="Arial" panose="020B0604020202020204" pitchFamily="34" charset="0"/>
              <a:cs typeface="Arial" panose="020B0604020202020204" pitchFamily="34" charset="0"/>
            </a:endParaRPr>
          </a:p>
          <a:p>
            <a:pPr marL="1295403" marR="0" lvl="2" indent="-431800" algn="just" rtl="0">
              <a:lnSpc>
                <a:spcPct val="187500"/>
              </a:lnSpc>
              <a:spcBef>
                <a:spcPts val="0"/>
              </a:spcBef>
              <a:spcAft>
                <a:spcPts val="0"/>
              </a:spcAft>
              <a:buClr>
                <a:srgbClr val="000000"/>
              </a:buClr>
              <a:buSzPts val="2400"/>
              <a:buFont typeface="Arial"/>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Fear of losing muscle mass or progress without continued use.</a:t>
            </a:r>
            <a:endParaRPr dirty="0">
              <a:latin typeface="Arial" panose="020B0604020202020204" pitchFamily="34" charset="0"/>
              <a:cs typeface="Arial" panose="020B0604020202020204" pitchFamily="34" charset="0"/>
            </a:endParaRPr>
          </a:p>
          <a:p>
            <a:pPr marL="0" marR="0" lvl="0" indent="0" algn="just" rtl="0">
              <a:lnSpc>
                <a:spcPct val="187500"/>
              </a:lnSpc>
              <a:spcBef>
                <a:spcPts val="0"/>
              </a:spcBef>
              <a:spcAft>
                <a:spcPts val="0"/>
              </a:spcAft>
              <a:buNone/>
            </a:pPr>
            <a:endParaRPr sz="24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p>
            <a:pPr marL="0" marR="0" lvl="0" indent="0" algn="just" rtl="0">
              <a:lnSpc>
                <a:spcPct val="187500"/>
              </a:lnSpc>
              <a:spcBef>
                <a:spcPts val="0"/>
              </a:spcBef>
              <a:spcAft>
                <a:spcPts val="0"/>
              </a:spcAft>
              <a:buNone/>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a:t>
            </a:r>
            <a:r>
              <a:rPr lang="en-US" sz="2400" b="0" i="1" u="none" strike="noStrike" cap="none" dirty="0">
                <a:solidFill>
                  <a:srgbClr val="000000"/>
                </a:solidFill>
                <a:latin typeface="Arial" panose="020B0604020202020204" pitchFamily="34" charset="0"/>
                <a:ea typeface="Calibri"/>
                <a:cs typeface="Arial" panose="020B0604020202020204" pitchFamily="34" charset="0"/>
                <a:sym typeface="Calibri"/>
              </a:rPr>
              <a:t> "I got really depressed after my last cycle... but I don’t want to stop juicing now because I’ve seen the results."</a:t>
            </a:r>
            <a:endParaRPr dirty="0">
              <a:latin typeface="Arial" panose="020B0604020202020204" pitchFamily="34" charset="0"/>
              <a:cs typeface="Arial" panose="020B0604020202020204" pitchFamily="34"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78"/>
        <p:cNvGrpSpPr/>
        <p:nvPr/>
      </p:nvGrpSpPr>
      <p:grpSpPr>
        <a:xfrm>
          <a:off x="0" y="0"/>
          <a:ext cx="0" cy="0"/>
          <a:chOff x="0" y="0"/>
          <a:chExt cx="0" cy="0"/>
        </a:xfrm>
      </p:grpSpPr>
      <p:grpSp>
        <p:nvGrpSpPr>
          <p:cNvPr id="479" name="Google Shape;479;p29"/>
          <p:cNvGrpSpPr/>
          <p:nvPr/>
        </p:nvGrpSpPr>
        <p:grpSpPr>
          <a:xfrm>
            <a:off x="-1143" y="9134206"/>
            <a:ext cx="18312195" cy="1166241"/>
            <a:chOff x="-1524" y="-1524"/>
            <a:chExt cx="24416259" cy="1554988"/>
          </a:xfrm>
        </p:grpSpPr>
        <p:sp>
          <p:nvSpPr>
            <p:cNvPr id="480" name="Google Shape;480;p29"/>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481" name="Google Shape;481;p29"/>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82" name="Google Shape;482;p29"/>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483" name="Google Shape;483;p29"/>
          <p:cNvGrpSpPr/>
          <p:nvPr/>
        </p:nvGrpSpPr>
        <p:grpSpPr>
          <a:xfrm rot="-420599">
            <a:off x="3682422" y="9493213"/>
            <a:ext cx="15092934" cy="1652778"/>
            <a:chOff x="-1524" y="-1524"/>
            <a:chExt cx="20123911" cy="2203704"/>
          </a:xfrm>
        </p:grpSpPr>
        <p:sp>
          <p:nvSpPr>
            <p:cNvPr id="484" name="Google Shape;484;p29"/>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485" name="Google Shape;485;p29"/>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86" name="Google Shape;486;p29"/>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487" name="Google Shape;487;p29"/>
          <p:cNvSpPr txBox="1"/>
          <p:nvPr/>
        </p:nvSpPr>
        <p:spPr>
          <a:xfrm>
            <a:off x="532014" y="394039"/>
            <a:ext cx="17573106" cy="7769691"/>
          </a:xfrm>
          <a:prstGeom prst="rect">
            <a:avLst/>
          </a:prstGeom>
          <a:noFill/>
          <a:ln>
            <a:noFill/>
          </a:ln>
        </p:spPr>
        <p:txBody>
          <a:bodyPr spcFirstLastPara="1" wrap="square" lIns="0" tIns="0" rIns="0" bIns="0" anchor="t" anchorCtr="0">
            <a:spAutoFit/>
          </a:bodyPr>
          <a:lstStyle/>
          <a:p>
            <a:pPr marL="0" marR="0" lvl="0" indent="0" algn="ctr" rtl="0">
              <a:lnSpc>
                <a:spcPct val="187458"/>
              </a:lnSpc>
              <a:spcBef>
                <a:spcPts val="0"/>
              </a:spcBef>
              <a:spcAft>
                <a:spcPts val="0"/>
              </a:spcAft>
              <a:buNone/>
            </a:pPr>
            <a:r>
              <a:rPr lang="en-US" sz="5400" dirty="0">
                <a:solidFill>
                  <a:srgbClr val="E98E24"/>
                </a:solidFill>
                <a:sym typeface="Calibri"/>
              </a:rPr>
              <a:t>Impact on Quality of Life in Bigorexia</a:t>
            </a:r>
            <a:endParaRPr sz="5400" dirty="0">
              <a:solidFill>
                <a:srgbClr val="E98E24"/>
              </a:solidFill>
            </a:endParaRPr>
          </a:p>
          <a:p>
            <a:pPr marL="0" marR="0" lvl="0" indent="0" algn="just" rtl="0">
              <a:lnSpc>
                <a:spcPct val="187458"/>
              </a:lnSpc>
              <a:spcBef>
                <a:spcPts val="0"/>
              </a:spcBef>
              <a:spcAft>
                <a:spcPts val="0"/>
              </a:spcAft>
              <a:buNone/>
            </a:pPr>
            <a:endParaRPr sz="2400" b="1" i="0" u="none" strike="noStrike" cap="none" dirty="0">
              <a:solidFill>
                <a:srgbClr val="000000"/>
              </a:solidFill>
              <a:latin typeface="Calibri"/>
              <a:ea typeface="Calibri"/>
              <a:cs typeface="Calibri"/>
              <a:sym typeface="Calibri"/>
            </a:endParaRPr>
          </a:p>
          <a:p>
            <a:pPr marL="647697" marR="0" lvl="1" indent="-323847" algn="just" rtl="0">
              <a:lnSpc>
                <a:spcPct val="187458"/>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Social isolation: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avoids eating out or social gatherings to stick to strict diet.</a:t>
            </a:r>
            <a:endParaRPr dirty="0">
              <a:latin typeface="Arial" panose="020B0604020202020204" pitchFamily="34" charset="0"/>
              <a:cs typeface="Arial" panose="020B0604020202020204" pitchFamily="34" charset="0"/>
            </a:endParaRPr>
          </a:p>
          <a:p>
            <a:pPr marL="647697" marR="0" lvl="1" indent="-323847" algn="just" rtl="0">
              <a:lnSpc>
                <a:spcPct val="187458"/>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Financial strain: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large sums spent on supplements (e.g., protein powders, fat burners), leaving little for other activities</a:t>
            </a:r>
            <a:endParaRPr dirty="0">
              <a:latin typeface="Arial" panose="020B0604020202020204" pitchFamily="34" charset="0"/>
              <a:cs typeface="Arial" panose="020B0604020202020204" pitchFamily="34" charset="0"/>
            </a:endParaRPr>
          </a:p>
          <a:p>
            <a:pPr marL="647697" marR="0" lvl="1" indent="-323847" algn="just" rtl="0">
              <a:lnSpc>
                <a:spcPct val="187458"/>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Limited friendships:</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 little time or energy left for maintaining relationships.</a:t>
            </a:r>
            <a:endParaRPr dirty="0">
              <a:latin typeface="Arial" panose="020B0604020202020204" pitchFamily="34" charset="0"/>
              <a:cs typeface="Arial" panose="020B0604020202020204" pitchFamily="34" charset="0"/>
            </a:endParaRPr>
          </a:p>
          <a:p>
            <a:pPr marL="647697" marR="0" lvl="1" indent="-323847" algn="just" rtl="0">
              <a:lnSpc>
                <a:spcPct val="187458"/>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Work-life conflict: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training prioritized over job responsibilities → late arrivals, early departures.</a:t>
            </a:r>
            <a:endParaRPr dirty="0">
              <a:latin typeface="Arial" panose="020B0604020202020204" pitchFamily="34" charset="0"/>
              <a:cs typeface="Arial" panose="020B0604020202020204" pitchFamily="34" charset="0"/>
            </a:endParaRPr>
          </a:p>
          <a:p>
            <a:pPr marL="647697" marR="0" lvl="1" indent="-323847" algn="just" rtl="0">
              <a:lnSpc>
                <a:spcPct val="187458"/>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Constant preoccupation:</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 obsessive thoughts about food, training, and appearance throughout the day.</a:t>
            </a:r>
            <a:endParaRPr dirty="0">
              <a:latin typeface="Arial" panose="020B0604020202020204" pitchFamily="34" charset="0"/>
              <a:cs typeface="Arial" panose="020B0604020202020204" pitchFamily="34" charset="0"/>
            </a:endParaRPr>
          </a:p>
          <a:p>
            <a:pPr marL="647697" marR="0" lvl="1" indent="-323847" algn="just" rtl="0">
              <a:lnSpc>
                <a:spcPct val="187458"/>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Life revolving around the gym:</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 idealized vision of working in fitness to justify and maintain current habits.</a:t>
            </a:r>
            <a:endParaRPr dirty="0">
              <a:latin typeface="Arial" panose="020B0604020202020204" pitchFamily="34" charset="0"/>
              <a:cs typeface="Arial" panose="020B0604020202020204" pitchFamily="34" charset="0"/>
            </a:endParaRPr>
          </a:p>
          <a:p>
            <a:pPr marL="0" marR="0" lvl="0" indent="0" algn="just" rtl="0">
              <a:lnSpc>
                <a:spcPct val="187458"/>
              </a:lnSpc>
              <a:spcBef>
                <a:spcPts val="0"/>
              </a:spcBef>
              <a:spcAft>
                <a:spcPts val="0"/>
              </a:spcAft>
              <a:buNone/>
            </a:pPr>
            <a:endParaRPr sz="24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p>
            <a:pPr marL="0" marR="0" lvl="0" indent="0" algn="just" rtl="0">
              <a:lnSpc>
                <a:spcPct val="187458"/>
              </a:lnSpc>
              <a:spcBef>
                <a:spcPts val="0"/>
              </a:spcBef>
              <a:spcAft>
                <a:spcPts val="0"/>
              </a:spcAft>
              <a:buNone/>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 </a:t>
            </a:r>
            <a:r>
              <a:rPr lang="en-US" sz="2400" b="0" i="1" u="none" strike="noStrike" cap="none" dirty="0">
                <a:solidFill>
                  <a:srgbClr val="000000"/>
                </a:solidFill>
                <a:latin typeface="Arial" panose="020B0604020202020204" pitchFamily="34" charset="0"/>
                <a:ea typeface="Calibri"/>
                <a:cs typeface="Arial" panose="020B0604020202020204" pitchFamily="34" charset="0"/>
                <a:sym typeface="Calibri"/>
              </a:rPr>
              <a:t>"I don’t have many friends… I’m either training, thinking about training, or eating for training."</a:t>
            </a:r>
            <a:endParaRPr dirty="0">
              <a:latin typeface="Arial" panose="020B0604020202020204" pitchFamily="34" charset="0"/>
              <a:cs typeface="Arial" panose="020B0604020202020204" pitchFamily="34"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91"/>
        <p:cNvGrpSpPr/>
        <p:nvPr/>
      </p:nvGrpSpPr>
      <p:grpSpPr>
        <a:xfrm>
          <a:off x="0" y="0"/>
          <a:ext cx="0" cy="0"/>
          <a:chOff x="0" y="0"/>
          <a:chExt cx="0" cy="0"/>
        </a:xfrm>
      </p:grpSpPr>
      <p:grpSp>
        <p:nvGrpSpPr>
          <p:cNvPr id="492" name="Google Shape;492;p30"/>
          <p:cNvGrpSpPr/>
          <p:nvPr/>
        </p:nvGrpSpPr>
        <p:grpSpPr>
          <a:xfrm>
            <a:off x="-1143" y="9134206"/>
            <a:ext cx="18312195" cy="1166241"/>
            <a:chOff x="-1524" y="-1524"/>
            <a:chExt cx="24416259" cy="1554988"/>
          </a:xfrm>
        </p:grpSpPr>
        <p:sp>
          <p:nvSpPr>
            <p:cNvPr id="493" name="Google Shape;493;p30"/>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494" name="Google Shape;494;p30"/>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95" name="Google Shape;495;p30"/>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496" name="Google Shape;496;p30"/>
          <p:cNvGrpSpPr/>
          <p:nvPr/>
        </p:nvGrpSpPr>
        <p:grpSpPr>
          <a:xfrm rot="-420599">
            <a:off x="3682422" y="9493213"/>
            <a:ext cx="15092934" cy="1652778"/>
            <a:chOff x="-1524" y="-1524"/>
            <a:chExt cx="20123911" cy="2203704"/>
          </a:xfrm>
        </p:grpSpPr>
        <p:sp>
          <p:nvSpPr>
            <p:cNvPr id="497" name="Google Shape;497;p30"/>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498" name="Google Shape;498;p30"/>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99" name="Google Shape;499;p30"/>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500" name="Google Shape;500;p30"/>
          <p:cNvSpPr txBox="1"/>
          <p:nvPr/>
        </p:nvSpPr>
        <p:spPr>
          <a:xfrm>
            <a:off x="639376" y="561407"/>
            <a:ext cx="17648624" cy="7079054"/>
          </a:xfrm>
          <a:prstGeom prst="rect">
            <a:avLst/>
          </a:prstGeom>
          <a:noFill/>
          <a:ln>
            <a:noFill/>
          </a:ln>
        </p:spPr>
        <p:txBody>
          <a:bodyPr spcFirstLastPara="1" wrap="square" lIns="0" tIns="0" rIns="0" bIns="0" anchor="t" anchorCtr="0">
            <a:spAutoFit/>
          </a:bodyPr>
          <a:lstStyle/>
          <a:p>
            <a:pPr marL="0" marR="0" lvl="0" indent="0" algn="ctr" rtl="0">
              <a:lnSpc>
                <a:spcPct val="187458"/>
              </a:lnSpc>
              <a:spcBef>
                <a:spcPts val="0"/>
              </a:spcBef>
              <a:spcAft>
                <a:spcPts val="0"/>
              </a:spcAft>
              <a:buNone/>
            </a:pPr>
            <a:r>
              <a:rPr lang="en-US" sz="5400" dirty="0">
                <a:solidFill>
                  <a:srgbClr val="E98E24"/>
                </a:solidFill>
                <a:sym typeface="Calibri"/>
              </a:rPr>
              <a:t>Bigorexia: The Hidden Emotional Toll</a:t>
            </a:r>
            <a:endParaRPr sz="5400" dirty="0">
              <a:solidFill>
                <a:srgbClr val="E98E24"/>
              </a:solidFill>
            </a:endParaRPr>
          </a:p>
          <a:p>
            <a:pPr marL="0" marR="0" lvl="0" indent="0" algn="just" rtl="0">
              <a:lnSpc>
                <a:spcPct val="187458"/>
              </a:lnSpc>
              <a:spcBef>
                <a:spcPts val="0"/>
              </a:spcBef>
              <a:spcAft>
                <a:spcPts val="0"/>
              </a:spcAft>
              <a:buNone/>
            </a:pPr>
            <a:endParaRPr sz="2400" b="1" i="0" u="none" strike="noStrike" cap="none" dirty="0">
              <a:solidFill>
                <a:srgbClr val="000000"/>
              </a:solidFill>
              <a:latin typeface="Calibri"/>
              <a:ea typeface="Calibri"/>
              <a:cs typeface="Calibri"/>
              <a:sym typeface="Calibri"/>
            </a:endParaRPr>
          </a:p>
          <a:p>
            <a:pPr marL="647697" marR="0" lvl="1" indent="-323847" algn="just" rtl="0">
              <a:lnSpc>
                <a:spcPct val="187458"/>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Persistent body dissatisfaction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despite visible muscularity.</a:t>
            </a:r>
            <a:endParaRPr dirty="0">
              <a:latin typeface="Arial" panose="020B0604020202020204" pitchFamily="34" charset="0"/>
              <a:cs typeface="Arial" panose="020B0604020202020204" pitchFamily="34" charset="0"/>
            </a:endParaRPr>
          </a:p>
          <a:p>
            <a:pPr marL="647697" marR="0" lvl="1" indent="-323847" algn="just" rtl="0">
              <a:lnSpc>
                <a:spcPct val="187458"/>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Distorted self-perception:</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 feels inadequate even when objectively more muscular than peers.</a:t>
            </a:r>
            <a:endParaRPr dirty="0">
              <a:latin typeface="Arial" panose="020B0604020202020204" pitchFamily="34" charset="0"/>
              <a:cs typeface="Arial" panose="020B0604020202020204" pitchFamily="34" charset="0"/>
            </a:endParaRPr>
          </a:p>
          <a:p>
            <a:pPr marL="647697" marR="0" lvl="1" indent="-323847" algn="just" rtl="0">
              <a:lnSpc>
                <a:spcPct val="187458"/>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Low self-esteem:</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 ongoing negative thoughts about appearance.</a:t>
            </a:r>
            <a:endParaRPr dirty="0">
              <a:latin typeface="Arial" panose="020B0604020202020204" pitchFamily="34" charset="0"/>
              <a:cs typeface="Arial" panose="020B0604020202020204" pitchFamily="34" charset="0"/>
            </a:endParaRPr>
          </a:p>
          <a:p>
            <a:pPr marL="647697" marR="0" lvl="1" indent="-323847" algn="just" rtl="0">
              <a:lnSpc>
                <a:spcPct val="187458"/>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Impact on intimacy: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discomfort with nudity and sexual activity due to body shame.</a:t>
            </a:r>
            <a:endParaRPr dirty="0">
              <a:latin typeface="Arial" panose="020B0604020202020204" pitchFamily="34" charset="0"/>
              <a:cs typeface="Arial" panose="020B0604020202020204" pitchFamily="34" charset="0"/>
            </a:endParaRPr>
          </a:p>
          <a:p>
            <a:pPr marL="647697" marR="0" lvl="1" indent="-323847" algn="just" rtl="0">
              <a:lnSpc>
                <a:spcPct val="187458"/>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Emotional distress:</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 feelings of hopelessness and questioning the purpose of continued effort.</a:t>
            </a:r>
            <a:endParaRPr dirty="0">
              <a:latin typeface="Arial" panose="020B0604020202020204" pitchFamily="34" charset="0"/>
              <a:cs typeface="Arial" panose="020B0604020202020204" pitchFamily="34" charset="0"/>
            </a:endParaRPr>
          </a:p>
          <a:p>
            <a:pPr marL="0" marR="0" lvl="0" indent="0" algn="just" rtl="0">
              <a:lnSpc>
                <a:spcPct val="187458"/>
              </a:lnSpc>
              <a:spcBef>
                <a:spcPts val="0"/>
              </a:spcBef>
              <a:spcAft>
                <a:spcPts val="0"/>
              </a:spcAft>
              <a:buNone/>
            </a:pPr>
            <a:endParaRPr sz="24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p>
            <a:pPr marL="0" marR="0" lvl="0" indent="0" algn="just" rtl="0">
              <a:lnSpc>
                <a:spcPct val="187458"/>
              </a:lnSpc>
              <a:spcBef>
                <a:spcPts val="0"/>
              </a:spcBef>
              <a:spcAft>
                <a:spcPts val="0"/>
              </a:spcAft>
              <a:buNone/>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 </a:t>
            </a:r>
            <a:r>
              <a:rPr lang="en-US" sz="2400" b="0" i="1" u="none" strike="noStrike" cap="none" dirty="0">
                <a:solidFill>
                  <a:srgbClr val="000000"/>
                </a:solidFill>
                <a:latin typeface="Arial" panose="020B0604020202020204" pitchFamily="34" charset="0"/>
                <a:ea typeface="Calibri"/>
                <a:cs typeface="Arial" panose="020B0604020202020204" pitchFamily="34" charset="0"/>
                <a:sym typeface="Calibri"/>
              </a:rPr>
              <a:t>"I know I’m bigger than most guys, but I still feel inadequate. Even looking in the mirror makes me feel horrible."</a:t>
            </a:r>
            <a:endParaRPr dirty="0">
              <a:latin typeface="Arial" panose="020B0604020202020204" pitchFamily="34" charset="0"/>
              <a:cs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grpSp>
        <p:nvGrpSpPr>
          <p:cNvPr id="100" name="Google Shape;100;p2"/>
          <p:cNvGrpSpPr/>
          <p:nvPr/>
        </p:nvGrpSpPr>
        <p:grpSpPr>
          <a:xfrm>
            <a:off x="-1143" y="9134206"/>
            <a:ext cx="18312195" cy="1166241"/>
            <a:chOff x="-1524" y="-1524"/>
            <a:chExt cx="24416259" cy="1554988"/>
          </a:xfrm>
        </p:grpSpPr>
        <p:sp>
          <p:nvSpPr>
            <p:cNvPr id="101" name="Google Shape;101;p2"/>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102" name="Google Shape;102;p2"/>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3" name="Google Shape;103;p2"/>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104" name="Google Shape;104;p2"/>
          <p:cNvGrpSpPr/>
          <p:nvPr/>
        </p:nvGrpSpPr>
        <p:grpSpPr>
          <a:xfrm rot="-420599">
            <a:off x="3682422" y="9493213"/>
            <a:ext cx="15092934" cy="1652778"/>
            <a:chOff x="-1524" y="-1524"/>
            <a:chExt cx="20123911" cy="2203704"/>
          </a:xfrm>
        </p:grpSpPr>
        <p:sp>
          <p:nvSpPr>
            <p:cNvPr id="105" name="Google Shape;105;p2"/>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106" name="Google Shape;106;p2"/>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7" name="Google Shape;107;p2"/>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4" name="Titolo 3">
            <a:extLst>
              <a:ext uri="{FF2B5EF4-FFF2-40B4-BE49-F238E27FC236}">
                <a16:creationId xmlns:a16="http://schemas.microsoft.com/office/drawing/2014/main" id="{8B32D63C-537C-E75E-87F9-A93094AC679D}"/>
              </a:ext>
            </a:extLst>
          </p:cNvPr>
          <p:cNvSpPr>
            <a:spLocks noGrp="1"/>
          </p:cNvSpPr>
          <p:nvPr>
            <p:ph type="title"/>
          </p:nvPr>
        </p:nvSpPr>
        <p:spPr/>
        <p:txBody>
          <a:bodyPr>
            <a:normAutofit/>
          </a:bodyPr>
          <a:lstStyle/>
          <a:p>
            <a:r>
              <a:rPr lang="it-IT" sz="5400" dirty="0">
                <a:solidFill>
                  <a:srgbClr val="E98E24"/>
                </a:solidFill>
                <a:latin typeface="Arial"/>
                <a:cs typeface="Arial"/>
                <a:sym typeface="Arial"/>
              </a:rPr>
              <a:t>General information</a:t>
            </a:r>
          </a:p>
        </p:txBody>
      </p:sp>
      <p:sp>
        <p:nvSpPr>
          <p:cNvPr id="5" name="Segnaposto testo 4">
            <a:extLst>
              <a:ext uri="{FF2B5EF4-FFF2-40B4-BE49-F238E27FC236}">
                <a16:creationId xmlns:a16="http://schemas.microsoft.com/office/drawing/2014/main" id="{9539264A-9B09-1306-353C-56B757A175C1}"/>
              </a:ext>
            </a:extLst>
          </p:cNvPr>
          <p:cNvSpPr>
            <a:spLocks noGrp="1"/>
          </p:cNvSpPr>
          <p:nvPr>
            <p:ph type="body" idx="1"/>
          </p:nvPr>
        </p:nvSpPr>
        <p:spPr>
          <a:xfrm>
            <a:off x="457199" y="1600200"/>
            <a:ext cx="17461455" cy="7200538"/>
          </a:xfrm>
        </p:spPr>
        <p:txBody>
          <a:bodyPr>
            <a:normAutofit/>
          </a:bodyPr>
          <a:lstStyle/>
          <a:p>
            <a:pPr marL="666751" marR="0" lvl="1" indent="-342900" algn="just" rtl="0">
              <a:lnSpc>
                <a:spcPct val="140000"/>
              </a:lnSpc>
              <a:spcBef>
                <a:spcPts val="0"/>
              </a:spcBef>
              <a:spcAft>
                <a:spcPts val="0"/>
              </a:spcAft>
              <a:buClr>
                <a:srgbClr val="000000"/>
              </a:buClr>
              <a:buSzPts val="3000"/>
              <a:buFont typeface="Wingdings" panose="05000000000000000000" pitchFamily="2" charset="2"/>
              <a:buChar char="§"/>
            </a:pPr>
            <a:r>
              <a:rPr lang="en-US" dirty="0">
                <a:latin typeface="Arial" panose="020B0604020202020204" pitchFamily="34" charset="0"/>
                <a:cs typeface="Arial" panose="020B0604020202020204" pitchFamily="34" charset="0"/>
                <a:sym typeface="Calibri"/>
              </a:rPr>
              <a:t>In recent years, there has been a growing incidence of ED. </a:t>
            </a:r>
          </a:p>
          <a:p>
            <a:pPr marL="666751" marR="0" lvl="1" indent="-342900" algn="just" rtl="0">
              <a:lnSpc>
                <a:spcPct val="140000"/>
              </a:lnSpc>
              <a:spcBef>
                <a:spcPts val="0"/>
              </a:spcBef>
              <a:spcAft>
                <a:spcPts val="0"/>
              </a:spcAft>
              <a:buClr>
                <a:srgbClr val="000000"/>
              </a:buClr>
              <a:buSzPts val="3000"/>
              <a:buFont typeface="Wingdings" panose="05000000000000000000" pitchFamily="2" charset="2"/>
              <a:buChar char="§"/>
            </a:pPr>
            <a:r>
              <a:rPr lang="en-US" dirty="0">
                <a:latin typeface="Arial" panose="020B0604020202020204" pitchFamily="34" charset="0"/>
                <a:cs typeface="Arial" panose="020B0604020202020204" pitchFamily="34" charset="0"/>
                <a:sym typeface="Calibri"/>
              </a:rPr>
              <a:t>ED represent a heterogeneous and varied group of conditions, ranging from typical patterns in early childhood to those more characteristic of adolescence and young adulthood. </a:t>
            </a:r>
          </a:p>
          <a:p>
            <a:pPr marL="666751" marR="0" lvl="1" indent="-342900" algn="just" rtl="0">
              <a:lnSpc>
                <a:spcPct val="140000"/>
              </a:lnSpc>
              <a:spcBef>
                <a:spcPts val="0"/>
              </a:spcBef>
              <a:spcAft>
                <a:spcPts val="0"/>
              </a:spcAft>
              <a:buClr>
                <a:srgbClr val="000000"/>
              </a:buClr>
              <a:buSzPts val="3000"/>
              <a:buFont typeface="Wingdings" panose="05000000000000000000" pitchFamily="2" charset="2"/>
              <a:buChar char="§"/>
            </a:pPr>
            <a:r>
              <a:rPr lang="en-US" dirty="0">
                <a:latin typeface="Arial" panose="020B0604020202020204" pitchFamily="34" charset="0"/>
                <a:cs typeface="Arial" panose="020B0604020202020204" pitchFamily="34" charset="0"/>
                <a:sym typeface="Calibri"/>
              </a:rPr>
              <a:t>ED include Anorexia Nervosa, Bulimia Nervosa, Bigorexia, and Binge-Eating Disorder, ARFID, Orthorexia Nervosa, …</a:t>
            </a:r>
          </a:p>
          <a:p>
            <a:pPr marL="781051" marR="0" lvl="1" indent="-457200" algn="just" rtl="0">
              <a:lnSpc>
                <a:spcPct val="140000"/>
              </a:lnSpc>
              <a:spcBef>
                <a:spcPts val="0"/>
              </a:spcBef>
              <a:spcAft>
                <a:spcPts val="0"/>
              </a:spcAft>
              <a:buClr>
                <a:srgbClr val="000000"/>
              </a:buClr>
              <a:buSzPts val="3000"/>
              <a:buFont typeface="Wingdings" panose="05000000000000000000" pitchFamily="2" charset="2"/>
              <a:buChar char="§"/>
            </a:pPr>
            <a:r>
              <a:rPr lang="en-US" b="0" i="0" u="none" strike="noStrike" cap="none" dirty="0">
                <a:solidFill>
                  <a:srgbClr val="000000"/>
                </a:solidFill>
                <a:latin typeface="Arial" panose="020B0604020202020204" pitchFamily="34" charset="0"/>
                <a:cs typeface="Arial" panose="020B0604020202020204" pitchFamily="34" charset="0"/>
                <a:sym typeface="Calibri"/>
              </a:rPr>
              <a:t>ED are difficult to recognize, as affected individuals often lack awareness and underestimate the severity of the clinical symptoms, frequently exhibiting ambivalence toward treatment.</a:t>
            </a:r>
          </a:p>
          <a:p>
            <a:pPr marL="781051" marR="0" lvl="1" indent="-457200" algn="just" rtl="0">
              <a:lnSpc>
                <a:spcPct val="140000"/>
              </a:lnSpc>
              <a:spcBef>
                <a:spcPts val="0"/>
              </a:spcBef>
              <a:spcAft>
                <a:spcPts val="0"/>
              </a:spcAft>
              <a:buClr>
                <a:srgbClr val="000000"/>
              </a:buClr>
              <a:buSzPts val="3000"/>
              <a:buFont typeface="Wingdings" panose="05000000000000000000" pitchFamily="2" charset="2"/>
              <a:buChar char="§"/>
            </a:pPr>
            <a:r>
              <a:rPr lang="en-US" b="0" i="0" u="none" strike="noStrike" cap="none" dirty="0">
                <a:solidFill>
                  <a:srgbClr val="000000"/>
                </a:solidFill>
                <a:latin typeface="Arial" panose="020B0604020202020204" pitchFamily="34" charset="0"/>
                <a:cs typeface="Arial" panose="020B0604020202020204" pitchFamily="34" charset="0"/>
                <a:sym typeface="Calibri"/>
              </a:rPr>
              <a:t>The rate of co-occurrence with other psychiatric conditions is high. </a:t>
            </a:r>
          </a:p>
          <a:p>
            <a:pPr marL="781051" marR="0" lvl="1" indent="-457200" algn="just" rtl="0">
              <a:lnSpc>
                <a:spcPct val="140000"/>
              </a:lnSpc>
              <a:spcBef>
                <a:spcPts val="0"/>
              </a:spcBef>
              <a:spcAft>
                <a:spcPts val="0"/>
              </a:spcAft>
              <a:buClr>
                <a:srgbClr val="000000"/>
              </a:buClr>
              <a:buSzPts val="3000"/>
              <a:buFont typeface="Wingdings" panose="05000000000000000000" pitchFamily="2" charset="2"/>
              <a:buChar char="§"/>
            </a:pPr>
            <a:r>
              <a:rPr lang="en-US" b="0" i="0" u="none" strike="noStrike" cap="none" dirty="0">
                <a:solidFill>
                  <a:srgbClr val="000000"/>
                </a:solidFill>
                <a:latin typeface="Arial" panose="020B0604020202020204" pitchFamily="34" charset="0"/>
                <a:cs typeface="Arial" panose="020B0604020202020204" pitchFamily="34" charset="0"/>
                <a:sym typeface="Calibri"/>
              </a:rPr>
              <a:t>Only a small percentage of those suffering from ED receive an appropriate diagnosis and treatment.</a:t>
            </a:r>
          </a:p>
          <a:p>
            <a:pPr marL="781051" marR="0" lvl="1" indent="-457200" algn="just" rtl="0">
              <a:lnSpc>
                <a:spcPct val="140000"/>
              </a:lnSpc>
              <a:spcBef>
                <a:spcPts val="0"/>
              </a:spcBef>
              <a:spcAft>
                <a:spcPts val="0"/>
              </a:spcAft>
              <a:buClr>
                <a:srgbClr val="000000"/>
              </a:buClr>
              <a:buSzPts val="3000"/>
              <a:buFont typeface="Wingdings" panose="05000000000000000000" pitchFamily="2" charset="2"/>
              <a:buChar char="§"/>
            </a:pPr>
            <a:r>
              <a:rPr lang="en-US" b="0" i="0" u="none" strike="noStrike" cap="none" dirty="0">
                <a:solidFill>
                  <a:srgbClr val="000000"/>
                </a:solidFill>
                <a:latin typeface="Arial" panose="020B0604020202020204" pitchFamily="34" charset="0"/>
                <a:cs typeface="Arial" panose="020B0604020202020204" pitchFamily="34" charset="0"/>
                <a:sym typeface="Calibri"/>
              </a:rPr>
              <a:t>ED not only affect the individual but also involve the entire family system, requiring a comprehensive approach, especially when the onset occurs in childhood or adolescence.</a:t>
            </a:r>
            <a:endParaRPr lang="en-US" dirty="0">
              <a:latin typeface="Arial" panose="020B0604020202020204" pitchFamily="34" charset="0"/>
              <a:cs typeface="Arial" panose="020B0604020202020204" pitchFamily="34" charset="0"/>
            </a:endParaRPr>
          </a:p>
          <a:p>
            <a:pPr marL="666751" marR="0" lvl="1" indent="-342900" algn="just" rtl="0">
              <a:lnSpc>
                <a:spcPct val="140000"/>
              </a:lnSpc>
              <a:spcBef>
                <a:spcPts val="0"/>
              </a:spcBef>
              <a:spcAft>
                <a:spcPts val="0"/>
              </a:spcAft>
              <a:buClr>
                <a:srgbClr val="000000"/>
              </a:buClr>
              <a:buSzPts val="3000"/>
              <a:buFont typeface="Wingdings" panose="05000000000000000000" pitchFamily="2" charset="2"/>
              <a:buChar char="§"/>
            </a:pPr>
            <a:endParaRPr lang="en-US" sz="2400" dirty="0">
              <a:latin typeface="Arial" panose="020B0604020202020204" pitchFamily="34" charset="0"/>
              <a:cs typeface="Arial" panose="020B0604020202020204" pitchFamily="34" charset="0"/>
            </a:endParaRPr>
          </a:p>
          <a:p>
            <a:pPr>
              <a:buFont typeface="Wingdings" panose="05000000000000000000" pitchFamily="2" charset="2"/>
              <a:buChar char="§"/>
            </a:pPr>
            <a:endParaRPr lang="it-IT"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grpSp>
        <p:nvGrpSpPr>
          <p:cNvPr id="126" name="Google Shape;126;p4"/>
          <p:cNvGrpSpPr/>
          <p:nvPr/>
        </p:nvGrpSpPr>
        <p:grpSpPr>
          <a:xfrm>
            <a:off x="-1143" y="9134206"/>
            <a:ext cx="18312195" cy="1166241"/>
            <a:chOff x="-1524" y="-1524"/>
            <a:chExt cx="24416259" cy="1554988"/>
          </a:xfrm>
        </p:grpSpPr>
        <p:sp>
          <p:nvSpPr>
            <p:cNvPr id="127" name="Google Shape;127;p4"/>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128" name="Google Shape;128;p4"/>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29" name="Google Shape;129;p4"/>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130" name="Google Shape;130;p4"/>
          <p:cNvGrpSpPr/>
          <p:nvPr/>
        </p:nvGrpSpPr>
        <p:grpSpPr>
          <a:xfrm rot="-420599">
            <a:off x="3682422" y="9493213"/>
            <a:ext cx="15092934" cy="1652778"/>
            <a:chOff x="-1524" y="-1524"/>
            <a:chExt cx="20123911" cy="2203704"/>
          </a:xfrm>
        </p:grpSpPr>
        <p:sp>
          <p:nvSpPr>
            <p:cNvPr id="131" name="Google Shape;131;p4"/>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132" name="Google Shape;132;p4"/>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33" name="Google Shape;133;p4"/>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134" name="Google Shape;134;p4"/>
          <p:cNvSpPr/>
          <p:nvPr/>
        </p:nvSpPr>
        <p:spPr>
          <a:xfrm>
            <a:off x="4685092" y="684592"/>
            <a:ext cx="8116229" cy="8116229"/>
          </a:xfrm>
          <a:custGeom>
            <a:avLst/>
            <a:gdLst/>
            <a:ahLst/>
            <a:cxnLst/>
            <a:rect l="l" t="t" r="r" b="b"/>
            <a:pathLst>
              <a:path w="8116229" h="8116229" extrusionOk="0">
                <a:moveTo>
                  <a:pt x="0" y="0"/>
                </a:moveTo>
                <a:lnTo>
                  <a:pt x="8116229" y="0"/>
                </a:lnTo>
                <a:lnTo>
                  <a:pt x="8116229" y="8116229"/>
                </a:lnTo>
                <a:lnTo>
                  <a:pt x="0" y="8116229"/>
                </a:lnTo>
                <a:lnTo>
                  <a:pt x="0" y="0"/>
                </a:lnTo>
                <a:close/>
              </a:path>
            </a:pathLst>
          </a:custGeom>
          <a:blipFill rotWithShape="1">
            <a:blip r:embed="rId5">
              <a:alphaModFix/>
            </a:blip>
            <a:stretch>
              <a:fillRect/>
            </a:stretch>
          </a:blipFill>
          <a:ln>
            <a:noFill/>
          </a:ln>
        </p:spPr>
        <p:txBody>
          <a:bodyPr/>
          <a:lstStyle/>
          <a:p>
            <a:endParaRPr lang="it-IT"/>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grpSp>
        <p:nvGrpSpPr>
          <p:cNvPr id="139" name="Google Shape;139;p5"/>
          <p:cNvGrpSpPr/>
          <p:nvPr/>
        </p:nvGrpSpPr>
        <p:grpSpPr>
          <a:xfrm>
            <a:off x="-1143" y="9134206"/>
            <a:ext cx="18312195" cy="1166241"/>
            <a:chOff x="-1524" y="-1524"/>
            <a:chExt cx="24416259" cy="1554988"/>
          </a:xfrm>
        </p:grpSpPr>
        <p:sp>
          <p:nvSpPr>
            <p:cNvPr id="140" name="Google Shape;140;p5"/>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141" name="Google Shape;141;p5"/>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42" name="Google Shape;142;p5"/>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143" name="Google Shape;143;p5"/>
          <p:cNvGrpSpPr/>
          <p:nvPr/>
        </p:nvGrpSpPr>
        <p:grpSpPr>
          <a:xfrm rot="-420599">
            <a:off x="3682422" y="9493213"/>
            <a:ext cx="15092934" cy="1652778"/>
            <a:chOff x="-1524" y="-1524"/>
            <a:chExt cx="20123911" cy="2203704"/>
          </a:xfrm>
        </p:grpSpPr>
        <p:sp>
          <p:nvSpPr>
            <p:cNvPr id="144" name="Google Shape;144;p5"/>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145" name="Google Shape;145;p5"/>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46" name="Google Shape;146;p5"/>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147" name="Google Shape;147;p5"/>
          <p:cNvSpPr txBox="1"/>
          <p:nvPr/>
        </p:nvSpPr>
        <p:spPr>
          <a:xfrm>
            <a:off x="2502650" y="1271883"/>
            <a:ext cx="13700988" cy="2727670"/>
          </a:xfrm>
          <a:prstGeom prst="rect">
            <a:avLst/>
          </a:prstGeom>
          <a:noFill/>
          <a:ln>
            <a:noFill/>
          </a:ln>
        </p:spPr>
        <p:txBody>
          <a:bodyPr spcFirstLastPara="1" wrap="square" lIns="0" tIns="0" rIns="0" bIns="0" anchor="t" anchorCtr="0">
            <a:spAutoFit/>
          </a:bodyPr>
          <a:lstStyle/>
          <a:p>
            <a:pPr marL="0" marR="0" lvl="0" indent="0" algn="just" rtl="0">
              <a:lnSpc>
                <a:spcPct val="140007"/>
              </a:lnSpc>
              <a:spcBef>
                <a:spcPts val="0"/>
              </a:spcBef>
              <a:spcAft>
                <a:spcPts val="0"/>
              </a:spcAft>
              <a:buNone/>
            </a:pPr>
            <a:r>
              <a:rPr lang="en-US" sz="2532" b="0" i="0" u="none" strike="noStrike" cap="none" dirty="0">
                <a:solidFill>
                  <a:srgbClr val="000000"/>
                </a:solidFill>
                <a:latin typeface="Arial" panose="020B0604020202020204" pitchFamily="34" charset="0"/>
                <a:ea typeface="Calibri"/>
                <a:cs typeface="Arial" panose="020B0604020202020204" pitchFamily="34" charset="0"/>
                <a:sym typeface="Calibri"/>
              </a:rPr>
              <a:t>Diagnostic criteria according to DSM-5 TR: </a:t>
            </a:r>
            <a:endParaRPr dirty="0">
              <a:latin typeface="Arial" panose="020B0604020202020204" pitchFamily="34" charset="0"/>
              <a:cs typeface="Arial" panose="020B0604020202020204" pitchFamily="34" charset="0"/>
            </a:endParaRPr>
          </a:p>
          <a:p>
            <a:pPr marL="546754" marR="0" lvl="1" indent="-273377" algn="just" rtl="0">
              <a:lnSpc>
                <a:spcPct val="140007"/>
              </a:lnSpc>
              <a:spcBef>
                <a:spcPts val="0"/>
              </a:spcBef>
              <a:spcAft>
                <a:spcPts val="0"/>
              </a:spcAft>
              <a:buClr>
                <a:srgbClr val="000000"/>
              </a:buClr>
              <a:buSzPts val="2532"/>
              <a:buFont typeface="Arial"/>
              <a:buChar char="•"/>
            </a:pPr>
            <a:r>
              <a:rPr lang="en-US" sz="2532" b="0" i="0" u="none" strike="noStrike" cap="none" dirty="0">
                <a:solidFill>
                  <a:srgbClr val="000000"/>
                </a:solidFill>
                <a:latin typeface="Arial" panose="020B0604020202020204" pitchFamily="34" charset="0"/>
                <a:ea typeface="Calibri"/>
                <a:cs typeface="Arial" panose="020B0604020202020204" pitchFamily="34" charset="0"/>
                <a:sym typeface="Calibri"/>
              </a:rPr>
              <a:t>a gradual or rapid decrease in food intake resulting in weight loss; </a:t>
            </a:r>
            <a:endParaRPr dirty="0">
              <a:latin typeface="Arial" panose="020B0604020202020204" pitchFamily="34" charset="0"/>
              <a:cs typeface="Arial" panose="020B0604020202020204" pitchFamily="34" charset="0"/>
            </a:endParaRPr>
          </a:p>
          <a:p>
            <a:pPr marL="546754" marR="0" lvl="1" indent="-273377" algn="just" rtl="0">
              <a:lnSpc>
                <a:spcPct val="140007"/>
              </a:lnSpc>
              <a:spcBef>
                <a:spcPts val="0"/>
              </a:spcBef>
              <a:spcAft>
                <a:spcPts val="0"/>
              </a:spcAft>
              <a:buClr>
                <a:srgbClr val="000000"/>
              </a:buClr>
              <a:buSzPts val="2532"/>
              <a:buFont typeface="Arial"/>
              <a:buChar char="•"/>
            </a:pPr>
            <a:r>
              <a:rPr lang="en-US" sz="2532" b="0" i="0" u="none" strike="noStrike" cap="none" dirty="0">
                <a:solidFill>
                  <a:srgbClr val="000000"/>
                </a:solidFill>
                <a:latin typeface="Arial" panose="020B0604020202020204" pitchFamily="34" charset="0"/>
                <a:ea typeface="Calibri"/>
                <a:cs typeface="Arial" panose="020B0604020202020204" pitchFamily="34" charset="0"/>
                <a:sym typeface="Calibri"/>
              </a:rPr>
              <a:t>an intense fear of gaining weight despite progressive weight loss and/or underweight, which can reach severe levels; </a:t>
            </a:r>
            <a:endParaRPr dirty="0">
              <a:latin typeface="Arial" panose="020B0604020202020204" pitchFamily="34" charset="0"/>
              <a:cs typeface="Arial" panose="020B0604020202020204" pitchFamily="34" charset="0"/>
            </a:endParaRPr>
          </a:p>
          <a:p>
            <a:pPr marL="546754" marR="0" lvl="1" indent="-273377" algn="just" rtl="0">
              <a:lnSpc>
                <a:spcPct val="140007"/>
              </a:lnSpc>
              <a:spcBef>
                <a:spcPts val="0"/>
              </a:spcBef>
              <a:spcAft>
                <a:spcPts val="0"/>
              </a:spcAft>
              <a:buClr>
                <a:srgbClr val="000000"/>
              </a:buClr>
              <a:buSzPts val="2532"/>
              <a:buFont typeface="Arial"/>
              <a:buChar char="•"/>
            </a:pPr>
            <a:r>
              <a:rPr lang="en-US" sz="2532" b="0" i="0" u="none" strike="noStrike" cap="none" dirty="0">
                <a:solidFill>
                  <a:srgbClr val="000000"/>
                </a:solidFill>
                <a:latin typeface="Arial" panose="020B0604020202020204" pitchFamily="34" charset="0"/>
                <a:ea typeface="Calibri"/>
                <a:cs typeface="Arial" panose="020B0604020202020204" pitchFamily="34" charset="0"/>
                <a:sym typeface="Calibri"/>
              </a:rPr>
              <a:t>a distorted perception of body image.</a:t>
            </a:r>
            <a:endParaRPr dirty="0">
              <a:latin typeface="Arial" panose="020B0604020202020204" pitchFamily="34" charset="0"/>
              <a:cs typeface="Arial" panose="020B0604020202020204" pitchFamily="34" charset="0"/>
            </a:endParaRPr>
          </a:p>
        </p:txBody>
      </p:sp>
      <p:sp>
        <p:nvSpPr>
          <p:cNvPr id="148" name="Google Shape;148;p5"/>
          <p:cNvSpPr txBox="1"/>
          <p:nvPr/>
        </p:nvSpPr>
        <p:spPr>
          <a:xfrm>
            <a:off x="2294313" y="321164"/>
            <a:ext cx="9324695" cy="830997"/>
          </a:xfrm>
          <a:prstGeom prst="rect">
            <a:avLst/>
          </a:prstGeom>
          <a:noFill/>
          <a:ln>
            <a:noFill/>
          </a:ln>
        </p:spPr>
        <p:txBody>
          <a:bodyPr spcFirstLastPara="1" wrap="square" lIns="0" tIns="0" rIns="0" bIns="0" anchor="t" anchorCtr="0">
            <a:spAutoFit/>
          </a:bodyPr>
          <a:lstStyle/>
          <a:p>
            <a:pPr marL="0" lvl="0" indent="0" algn="ctr">
              <a:buClr>
                <a:schemeClr val="dk1"/>
              </a:buClr>
              <a:buSzPts val="1800"/>
            </a:pPr>
            <a:r>
              <a:rPr lang="en-US" sz="5400" dirty="0">
                <a:solidFill>
                  <a:srgbClr val="E98E24"/>
                </a:solidFill>
                <a:sym typeface="Calibri"/>
              </a:rPr>
              <a:t>Anorexia Nervosa (AN)</a:t>
            </a:r>
          </a:p>
        </p:txBody>
      </p:sp>
      <p:sp>
        <p:nvSpPr>
          <p:cNvPr id="149" name="Google Shape;149;p5"/>
          <p:cNvSpPr txBox="1"/>
          <p:nvPr/>
        </p:nvSpPr>
        <p:spPr>
          <a:xfrm>
            <a:off x="2502650" y="4093557"/>
            <a:ext cx="13700988" cy="4084901"/>
          </a:xfrm>
          <a:prstGeom prst="rect">
            <a:avLst/>
          </a:prstGeom>
          <a:noFill/>
          <a:ln>
            <a:noFill/>
          </a:ln>
        </p:spPr>
        <p:txBody>
          <a:bodyPr spcFirstLastPara="1" wrap="square" lIns="0" tIns="0" rIns="0" bIns="0" anchor="t" anchorCtr="0">
            <a:spAutoFit/>
          </a:bodyPr>
          <a:lstStyle/>
          <a:p>
            <a:pPr marL="0" marR="0" lvl="0" indent="0" algn="just" rtl="0">
              <a:lnSpc>
                <a:spcPct val="158250"/>
              </a:lnSpc>
              <a:spcBef>
                <a:spcPts val="0"/>
              </a:spcBef>
              <a:spcAft>
                <a:spcPts val="0"/>
              </a:spcAft>
              <a:buNone/>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The typical peak onset occurs in both sexes between the </a:t>
            </a: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ages of 15-19</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 However, in recent years, there has been an </a:t>
            </a: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earlier age of onset</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 coinciding with the general trend of earlier puberty. </a:t>
            </a:r>
          </a:p>
          <a:p>
            <a:pPr marL="0" marR="0" lvl="0" indent="0" algn="just" rtl="0">
              <a:lnSpc>
                <a:spcPct val="158250"/>
              </a:lnSpc>
              <a:spcBef>
                <a:spcPts val="0"/>
              </a:spcBef>
              <a:spcAft>
                <a:spcPts val="0"/>
              </a:spcAft>
              <a:buNone/>
            </a:pPr>
            <a:r>
              <a:rPr lang="en-US" sz="2400" b="0" i="1" u="none" strike="noStrike" cap="none" dirty="0">
                <a:solidFill>
                  <a:srgbClr val="000000"/>
                </a:solidFill>
                <a:latin typeface="Arial" panose="020B0604020202020204" pitchFamily="34" charset="0"/>
                <a:ea typeface="Calibri"/>
                <a:cs typeface="Arial" panose="020B0604020202020204" pitchFamily="34" charset="0"/>
                <a:sym typeface="Calibri"/>
              </a:rPr>
              <a:t>The clinical presentation of the disorder in preadolescence can differ from that in adolescence. </a:t>
            </a:r>
            <a:endParaRPr dirty="0">
              <a:latin typeface="Arial" panose="020B0604020202020204" pitchFamily="34" charset="0"/>
              <a:cs typeface="Arial" panose="020B0604020202020204" pitchFamily="34" charset="0"/>
            </a:endParaRPr>
          </a:p>
          <a:p>
            <a:pPr marL="0" marR="0" lvl="0" indent="0" algn="just" rtl="0">
              <a:lnSpc>
                <a:spcPct val="158250"/>
              </a:lnSpc>
              <a:spcBef>
                <a:spcPts val="0"/>
              </a:spcBef>
              <a:spcAft>
                <a:spcPts val="0"/>
              </a:spcAft>
              <a:buNone/>
            </a:pPr>
            <a:endParaRPr sz="2400" b="0" i="1" u="none" strike="noStrike" cap="none" dirty="0">
              <a:solidFill>
                <a:srgbClr val="000000"/>
              </a:solidFill>
              <a:latin typeface="Arial" panose="020B0604020202020204" pitchFamily="34" charset="0"/>
              <a:ea typeface="Calibri"/>
              <a:cs typeface="Arial" panose="020B0604020202020204" pitchFamily="34" charset="0"/>
              <a:sym typeface="Calibri"/>
            </a:endParaRPr>
          </a:p>
          <a:p>
            <a:pPr marL="0" marR="0" lvl="0" indent="0" algn="just" rtl="0">
              <a:lnSpc>
                <a:spcPct val="158250"/>
              </a:lnSpc>
              <a:spcBef>
                <a:spcPts val="0"/>
              </a:spcBef>
              <a:spcAft>
                <a:spcPts val="0"/>
              </a:spcAft>
              <a:buNone/>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If not recognized and treated promptly, AN can negatively affect physical and psychological development, leading to disability and interruption of the growth process, with potentially significant long-term consequences.</a:t>
            </a:r>
            <a:endParaRPr dirty="0">
              <a:latin typeface="Arial" panose="020B0604020202020204" pitchFamily="34" charset="0"/>
              <a:cs typeface="Arial" panose="020B060402020202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grpSp>
        <p:nvGrpSpPr>
          <p:cNvPr id="154" name="Google Shape;154;p6"/>
          <p:cNvGrpSpPr/>
          <p:nvPr/>
        </p:nvGrpSpPr>
        <p:grpSpPr>
          <a:xfrm>
            <a:off x="-1143" y="8967946"/>
            <a:ext cx="18312195" cy="1166241"/>
            <a:chOff x="-1524" y="-1524"/>
            <a:chExt cx="24416259" cy="1554988"/>
          </a:xfrm>
        </p:grpSpPr>
        <p:sp>
          <p:nvSpPr>
            <p:cNvPr id="155" name="Google Shape;155;p6"/>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156" name="Google Shape;156;p6"/>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57" name="Google Shape;157;p6"/>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158" name="Google Shape;158;p6"/>
          <p:cNvGrpSpPr/>
          <p:nvPr/>
        </p:nvGrpSpPr>
        <p:grpSpPr>
          <a:xfrm rot="-420599">
            <a:off x="3682422" y="9493213"/>
            <a:ext cx="15092934" cy="1652778"/>
            <a:chOff x="-1524" y="-1524"/>
            <a:chExt cx="20123911" cy="2203704"/>
          </a:xfrm>
        </p:grpSpPr>
        <p:sp>
          <p:nvSpPr>
            <p:cNvPr id="159" name="Google Shape;159;p6"/>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160" name="Google Shape;160;p6"/>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1" name="Google Shape;161;p6"/>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162" name="Google Shape;162;p6"/>
          <p:cNvSpPr txBox="1"/>
          <p:nvPr/>
        </p:nvSpPr>
        <p:spPr>
          <a:xfrm>
            <a:off x="1048463" y="1469400"/>
            <a:ext cx="15646957" cy="7109639"/>
          </a:xfrm>
          <a:prstGeom prst="rect">
            <a:avLst/>
          </a:prstGeom>
          <a:noFill/>
          <a:ln>
            <a:noFill/>
          </a:ln>
        </p:spPr>
        <p:txBody>
          <a:bodyPr spcFirstLastPara="1" wrap="square" lIns="0" tIns="0" rIns="0" bIns="0" anchor="t" anchorCtr="0">
            <a:spAutoFit/>
          </a:bodyPr>
          <a:lstStyle/>
          <a:p>
            <a:pPr marL="666751" marR="0" lvl="1" indent="-342900" algn="just" rtl="0">
              <a:lnSpc>
                <a:spcPct val="175000"/>
              </a:lnSpc>
              <a:spcBef>
                <a:spcPts val="0"/>
              </a:spcBef>
              <a:spcAft>
                <a:spcPts val="0"/>
              </a:spcAft>
              <a:buClr>
                <a:srgbClr val="000000"/>
              </a:buClr>
              <a:buSzPts val="2400"/>
              <a:buFont typeface="Wingdings" panose="05000000000000000000" pitchFamily="2" charset="2"/>
              <a:buChar char="§"/>
            </a:pPr>
            <a:r>
              <a:rPr lang="en-US" sz="2400" dirty="0">
                <a:solidFill>
                  <a:schemeClr val="dk1"/>
                </a:solidFill>
                <a:latin typeface="Arial" panose="020B0604020202020204" pitchFamily="34" charset="0"/>
                <a:cs typeface="Arial" panose="020B0604020202020204" pitchFamily="34" charset="0"/>
                <a:sym typeface="Calibri"/>
              </a:rPr>
              <a:t>Usually with food restriction: </a:t>
            </a:r>
            <a:endParaRPr sz="2400" dirty="0">
              <a:solidFill>
                <a:schemeClr val="dk1"/>
              </a:solidFill>
              <a:latin typeface="Arial" panose="020B0604020202020204" pitchFamily="34" charset="0"/>
              <a:cs typeface="Arial" panose="020B0604020202020204" pitchFamily="34" charset="0"/>
              <a:sym typeface="Calibri"/>
            </a:endParaRPr>
          </a:p>
          <a:p>
            <a:pPr marL="1295403" marR="0" lvl="2" indent="-431800" algn="just" rtl="0">
              <a:lnSpc>
                <a:spcPct val="175000"/>
              </a:lnSpc>
              <a:spcBef>
                <a:spcPts val="0"/>
              </a:spcBef>
              <a:spcAft>
                <a:spcPts val="0"/>
              </a:spcAft>
              <a:buClr>
                <a:srgbClr val="000000"/>
              </a:buClr>
              <a:buSzPts val="2400"/>
              <a:buFont typeface="Wingdings" panose="05000000000000000000" pitchFamily="2" charset="2"/>
              <a:buChar char="§"/>
            </a:pPr>
            <a:r>
              <a:rPr lang="en-US" sz="2400" dirty="0">
                <a:solidFill>
                  <a:schemeClr val="dk1"/>
                </a:solidFill>
                <a:latin typeface="Arial" panose="020B0604020202020204" pitchFamily="34" charset="0"/>
                <a:cs typeface="Arial" panose="020B0604020202020204" pitchFamily="34" charset="0"/>
                <a:sym typeface="Calibri"/>
              </a:rPr>
              <a:t>following a diet aimed to weight loss (poor caloric intake, avoiding carbohydrates and fats/intermitting fasting/small food portions). </a:t>
            </a:r>
            <a:endParaRPr sz="2400" dirty="0">
              <a:solidFill>
                <a:schemeClr val="dk1"/>
              </a:solidFill>
              <a:latin typeface="Arial" panose="020B0604020202020204" pitchFamily="34" charset="0"/>
              <a:cs typeface="Arial" panose="020B0604020202020204" pitchFamily="34" charset="0"/>
              <a:sym typeface="Calibri"/>
            </a:endParaRPr>
          </a:p>
          <a:p>
            <a:pPr marL="666751" marR="0" lvl="1" indent="-342900" algn="just" rtl="0">
              <a:lnSpc>
                <a:spcPct val="175000"/>
              </a:lnSpc>
              <a:spcBef>
                <a:spcPts val="0"/>
              </a:spcBef>
              <a:spcAft>
                <a:spcPts val="0"/>
              </a:spcAft>
              <a:buClr>
                <a:srgbClr val="000000"/>
              </a:buClr>
              <a:buSzPts val="2400"/>
              <a:buFont typeface="Wingdings" panose="05000000000000000000" pitchFamily="2" charset="2"/>
              <a:buChar char="§"/>
            </a:pPr>
            <a:r>
              <a:rPr lang="en-US" sz="2400" dirty="0">
                <a:solidFill>
                  <a:schemeClr val="dk1"/>
                </a:solidFill>
                <a:latin typeface="Arial" panose="020B0604020202020204" pitchFamily="34" charset="0"/>
                <a:cs typeface="Arial" panose="020B0604020202020204" pitchFamily="34" charset="0"/>
                <a:sym typeface="Calibri"/>
              </a:rPr>
              <a:t>Patients with AN often rationalize their food restrictions by claiming food intolerances or allergies, stating that certain foods make them feel unwell or by reporting feeling particularly bloated after eating certain foods.</a:t>
            </a:r>
            <a:endParaRPr sz="2400" dirty="0">
              <a:solidFill>
                <a:schemeClr val="dk1"/>
              </a:solidFill>
              <a:latin typeface="Arial" panose="020B0604020202020204" pitchFamily="34" charset="0"/>
              <a:cs typeface="Arial" panose="020B0604020202020204" pitchFamily="34" charset="0"/>
              <a:sym typeface="Calibri"/>
            </a:endParaRPr>
          </a:p>
          <a:p>
            <a:pPr marL="342900" marR="0" lvl="0" indent="-342900" algn="just" rtl="0">
              <a:lnSpc>
                <a:spcPct val="175000"/>
              </a:lnSpc>
              <a:spcBef>
                <a:spcPts val="0"/>
              </a:spcBef>
              <a:spcAft>
                <a:spcPts val="0"/>
              </a:spcAft>
              <a:buFont typeface="Wingdings" panose="05000000000000000000" pitchFamily="2" charset="2"/>
              <a:buChar char="§"/>
            </a:pPr>
            <a:endParaRPr sz="2400" dirty="0">
              <a:solidFill>
                <a:schemeClr val="dk1"/>
              </a:solidFill>
              <a:latin typeface="Arial" panose="020B0604020202020204" pitchFamily="34" charset="0"/>
              <a:cs typeface="Arial" panose="020B0604020202020204" pitchFamily="34" charset="0"/>
              <a:sym typeface="Calibri"/>
            </a:endParaRPr>
          </a:p>
          <a:p>
            <a:pPr marL="666751" marR="0" lvl="1" indent="-342900" algn="just" rtl="0">
              <a:lnSpc>
                <a:spcPct val="175000"/>
              </a:lnSpc>
              <a:spcBef>
                <a:spcPts val="0"/>
              </a:spcBef>
              <a:spcAft>
                <a:spcPts val="0"/>
              </a:spcAft>
              <a:buClr>
                <a:srgbClr val="000000"/>
              </a:buClr>
              <a:buSzPts val="2400"/>
              <a:buFont typeface="Wingdings" panose="05000000000000000000" pitchFamily="2" charset="2"/>
              <a:buChar char="§"/>
            </a:pPr>
            <a:r>
              <a:rPr lang="en-US" sz="2400" dirty="0">
                <a:solidFill>
                  <a:schemeClr val="dk1"/>
                </a:solidFill>
                <a:latin typeface="Arial" panose="020B0604020202020204" pitchFamily="34" charset="0"/>
                <a:cs typeface="Arial" panose="020B0604020202020204" pitchFamily="34" charset="0"/>
                <a:sym typeface="Calibri"/>
              </a:rPr>
              <a:t>Primary goal: modify body image in response to dissatisfaction with  physical appearance and low self-esteem according to personal ideals of beauty. These beauty ideals are often unrealistic and influenced by distorted images on the web.</a:t>
            </a:r>
            <a:endParaRPr sz="2400" dirty="0">
              <a:solidFill>
                <a:schemeClr val="dk1"/>
              </a:solidFill>
              <a:latin typeface="Arial" panose="020B0604020202020204" pitchFamily="34" charset="0"/>
              <a:cs typeface="Arial" panose="020B0604020202020204" pitchFamily="34" charset="0"/>
              <a:sym typeface="Calibri"/>
            </a:endParaRPr>
          </a:p>
          <a:p>
            <a:pPr marL="342900" marR="0" lvl="0" indent="-342900" algn="just" rtl="0">
              <a:lnSpc>
                <a:spcPct val="175000"/>
              </a:lnSpc>
              <a:spcBef>
                <a:spcPts val="0"/>
              </a:spcBef>
              <a:spcAft>
                <a:spcPts val="0"/>
              </a:spcAft>
              <a:buFont typeface="Wingdings" panose="05000000000000000000" pitchFamily="2" charset="2"/>
              <a:buChar char="§"/>
            </a:pPr>
            <a:endParaRPr sz="2400" b="0" i="0" u="none" strike="noStrike" cap="none" dirty="0">
              <a:solidFill>
                <a:srgbClr val="000000"/>
              </a:solidFill>
              <a:latin typeface="Calibri"/>
              <a:ea typeface="Calibri"/>
              <a:cs typeface="Calibri"/>
              <a:sym typeface="Calibri"/>
            </a:endParaRPr>
          </a:p>
          <a:p>
            <a:pPr marL="666751" marR="0" lvl="1" indent="-342900" algn="just" rtl="0">
              <a:lnSpc>
                <a:spcPct val="140000"/>
              </a:lnSpc>
              <a:spcBef>
                <a:spcPts val="0"/>
              </a:spcBef>
              <a:spcAft>
                <a:spcPts val="0"/>
              </a:spcAft>
              <a:buClr>
                <a:srgbClr val="000000"/>
              </a:buClr>
              <a:buSzPts val="2400"/>
              <a:buFont typeface="Wingdings" panose="05000000000000000000" pitchFamily="2" charset="2"/>
              <a:buChar char="§"/>
            </a:pPr>
            <a:r>
              <a:rPr lang="en-US" sz="2400" dirty="0">
                <a:solidFill>
                  <a:schemeClr val="dk1"/>
                </a:solidFill>
                <a:latin typeface="Arial" panose="020B0604020202020204" pitchFamily="34" charset="0"/>
                <a:cs typeface="Arial" panose="020B0604020202020204" pitchFamily="34" charset="0"/>
                <a:sym typeface="Calibri"/>
              </a:rPr>
              <a:t>At early stages of disease, people with AN may refer a traumatic event.</a:t>
            </a:r>
            <a:r>
              <a:rPr lang="en-US" sz="2400" dirty="0">
                <a:solidFill>
                  <a:schemeClr val="dk1"/>
                </a:solidFill>
                <a:latin typeface="Arial" panose="020B0604020202020204" pitchFamily="34" charset="0"/>
                <a:cs typeface="Arial" panose="020B0604020202020204" pitchFamily="34" charset="0"/>
                <a:sym typeface="Arimo"/>
              </a:rPr>
              <a:t> </a:t>
            </a:r>
            <a:endParaRPr sz="2400" dirty="0">
              <a:solidFill>
                <a:schemeClr val="dk1"/>
              </a:solidFill>
              <a:latin typeface="Arial" panose="020B0604020202020204" pitchFamily="34" charset="0"/>
              <a:cs typeface="Arial" panose="020B0604020202020204" pitchFamily="34" charset="0"/>
            </a:endParaRPr>
          </a:p>
        </p:txBody>
      </p:sp>
      <p:sp>
        <p:nvSpPr>
          <p:cNvPr id="163" name="Google Shape;163;p6"/>
          <p:cNvSpPr txBox="1"/>
          <p:nvPr/>
        </p:nvSpPr>
        <p:spPr>
          <a:xfrm>
            <a:off x="2693325" y="502524"/>
            <a:ext cx="10588432" cy="830997"/>
          </a:xfrm>
          <a:prstGeom prst="rect">
            <a:avLst/>
          </a:prstGeom>
          <a:noFill/>
          <a:ln>
            <a:noFill/>
          </a:ln>
        </p:spPr>
        <p:txBody>
          <a:bodyPr spcFirstLastPara="1" wrap="square" lIns="0" tIns="0" rIns="0" bIns="0" anchor="t" anchorCtr="0">
            <a:spAutoFit/>
          </a:bodyPr>
          <a:lstStyle/>
          <a:p>
            <a:pPr marL="0" lvl="0" indent="0" algn="ctr">
              <a:buClr>
                <a:schemeClr val="dk1"/>
              </a:buClr>
              <a:buSzPts val="1800"/>
            </a:pPr>
            <a:r>
              <a:rPr lang="en-US" sz="5400" dirty="0">
                <a:solidFill>
                  <a:srgbClr val="E98E24"/>
                </a:solidFill>
                <a:sym typeface="Calibri"/>
              </a:rPr>
              <a:t>AN: How It Starts In Adolescence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grpSp>
        <p:nvGrpSpPr>
          <p:cNvPr id="168" name="Google Shape;168;p7"/>
          <p:cNvGrpSpPr/>
          <p:nvPr/>
        </p:nvGrpSpPr>
        <p:grpSpPr>
          <a:xfrm>
            <a:off x="-1143" y="9134206"/>
            <a:ext cx="18312195" cy="1166241"/>
            <a:chOff x="-1524" y="-1524"/>
            <a:chExt cx="24416259" cy="1554988"/>
          </a:xfrm>
        </p:grpSpPr>
        <p:sp>
          <p:nvSpPr>
            <p:cNvPr id="169" name="Google Shape;169;p7"/>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170" name="Google Shape;170;p7"/>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71" name="Google Shape;171;p7"/>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172" name="Google Shape;172;p7"/>
          <p:cNvGrpSpPr/>
          <p:nvPr/>
        </p:nvGrpSpPr>
        <p:grpSpPr>
          <a:xfrm rot="-420599">
            <a:off x="3682422" y="9493213"/>
            <a:ext cx="15092934" cy="1652778"/>
            <a:chOff x="-1524" y="-1524"/>
            <a:chExt cx="20123911" cy="2203704"/>
          </a:xfrm>
        </p:grpSpPr>
        <p:sp>
          <p:nvSpPr>
            <p:cNvPr id="173" name="Google Shape;173;p7"/>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174" name="Google Shape;174;p7"/>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75" name="Google Shape;175;p7"/>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176" name="Google Shape;176;p7"/>
          <p:cNvSpPr txBox="1"/>
          <p:nvPr/>
        </p:nvSpPr>
        <p:spPr>
          <a:xfrm>
            <a:off x="2144737" y="1578514"/>
            <a:ext cx="14058900" cy="7755969"/>
          </a:xfrm>
          <a:prstGeom prst="rect">
            <a:avLst/>
          </a:prstGeom>
          <a:noFill/>
          <a:ln>
            <a:noFill/>
          </a:ln>
        </p:spPr>
        <p:txBody>
          <a:bodyPr spcFirstLastPara="1" wrap="square" lIns="0" tIns="0" rIns="0" bIns="0" anchor="t" anchorCtr="0">
            <a:spAutoFit/>
          </a:bodyPr>
          <a:lstStyle/>
          <a:p>
            <a:pPr marL="647702" marR="0" lvl="1" indent="-323851" algn="just" rtl="0">
              <a:lnSpc>
                <a:spcPct val="175000"/>
              </a:lnSpc>
              <a:spcBef>
                <a:spcPts val="0"/>
              </a:spcBef>
              <a:spcAft>
                <a:spcPts val="0"/>
              </a:spcAft>
              <a:buClr>
                <a:srgbClr val="000000"/>
              </a:buClr>
              <a:buSzPts val="2400"/>
              <a:buFont typeface="Arial"/>
              <a:buChar char="•"/>
            </a:pPr>
            <a:r>
              <a:rPr lang="en-US" sz="2400" dirty="0">
                <a:solidFill>
                  <a:schemeClr val="dk1"/>
                </a:solidFill>
                <a:latin typeface="Arial" panose="020B0604020202020204" pitchFamily="34" charset="0"/>
                <a:cs typeface="Arial" panose="020B0604020202020204" pitchFamily="34" charset="0"/>
                <a:sym typeface="Calibri"/>
              </a:rPr>
              <a:t>Adolescence with AN may </a:t>
            </a:r>
            <a:r>
              <a:rPr lang="en-US" sz="2400" dirty="0" err="1">
                <a:solidFill>
                  <a:schemeClr val="dk1"/>
                </a:solidFill>
                <a:latin typeface="Arial" panose="020B0604020202020204" pitchFamily="34" charset="0"/>
                <a:cs typeface="Arial" panose="020B0604020202020204" pitchFamily="34" charset="0"/>
                <a:sym typeface="Calibri"/>
              </a:rPr>
              <a:t>costant</a:t>
            </a:r>
            <a:r>
              <a:rPr lang="en-US" sz="2400" dirty="0">
                <a:solidFill>
                  <a:schemeClr val="dk1"/>
                </a:solidFill>
                <a:latin typeface="Arial" panose="020B0604020202020204" pitchFamily="34" charset="0"/>
                <a:cs typeface="Arial" panose="020B0604020202020204" pitchFamily="34" charset="0"/>
                <a:sym typeface="Calibri"/>
              </a:rPr>
              <a:t> check their weight and body shape in front of mirrors.  </a:t>
            </a:r>
            <a:endParaRPr sz="2400" dirty="0">
              <a:solidFill>
                <a:schemeClr val="dk1"/>
              </a:solidFill>
              <a:latin typeface="Arial" panose="020B0604020202020204" pitchFamily="34" charset="0"/>
              <a:cs typeface="Arial" panose="020B0604020202020204" pitchFamily="34" charset="0"/>
            </a:endParaRPr>
          </a:p>
          <a:p>
            <a:pPr marL="0" marR="0" lvl="0" indent="0" algn="just" rtl="0">
              <a:lnSpc>
                <a:spcPct val="175000"/>
              </a:lnSpc>
              <a:spcBef>
                <a:spcPts val="0"/>
              </a:spcBef>
              <a:spcAft>
                <a:spcPts val="0"/>
              </a:spcAft>
              <a:buNone/>
            </a:pPr>
            <a:endParaRPr sz="2400" dirty="0">
              <a:solidFill>
                <a:schemeClr val="dk1"/>
              </a:solidFill>
              <a:latin typeface="Arial" panose="020B0604020202020204" pitchFamily="34" charset="0"/>
              <a:cs typeface="Arial" panose="020B0604020202020204" pitchFamily="34" charset="0"/>
              <a:sym typeface="Calibri"/>
            </a:endParaRPr>
          </a:p>
          <a:p>
            <a:pPr marL="647702" marR="0" lvl="1" indent="-323851" algn="just" rtl="0">
              <a:lnSpc>
                <a:spcPct val="175000"/>
              </a:lnSpc>
              <a:spcBef>
                <a:spcPts val="0"/>
              </a:spcBef>
              <a:spcAft>
                <a:spcPts val="0"/>
              </a:spcAft>
              <a:buClr>
                <a:srgbClr val="000000"/>
              </a:buClr>
              <a:buSzPts val="2400"/>
              <a:buFont typeface="Arial"/>
              <a:buChar char="•"/>
            </a:pPr>
            <a:r>
              <a:rPr lang="en-US" sz="2400" dirty="0">
                <a:solidFill>
                  <a:schemeClr val="dk1"/>
                </a:solidFill>
                <a:latin typeface="Arial" panose="020B0604020202020204" pitchFamily="34" charset="0"/>
                <a:cs typeface="Arial" panose="020B0604020202020204" pitchFamily="34" charset="0"/>
                <a:sym typeface="Calibri"/>
              </a:rPr>
              <a:t>Initially, weight loss becomes a source of empowerment: adolescence with AN may experience a sense of increased well-being and self-efficacy from weight loss and changes in body shape. </a:t>
            </a:r>
            <a:endParaRPr sz="2400" dirty="0">
              <a:solidFill>
                <a:schemeClr val="dk1"/>
              </a:solidFill>
              <a:latin typeface="Arial" panose="020B0604020202020204" pitchFamily="34" charset="0"/>
              <a:cs typeface="Arial" panose="020B0604020202020204" pitchFamily="34" charset="0"/>
            </a:endParaRPr>
          </a:p>
          <a:p>
            <a:pPr marL="0" marR="0" lvl="0" indent="0" algn="just" rtl="0">
              <a:lnSpc>
                <a:spcPct val="175000"/>
              </a:lnSpc>
              <a:spcBef>
                <a:spcPts val="0"/>
              </a:spcBef>
              <a:spcAft>
                <a:spcPts val="0"/>
              </a:spcAft>
              <a:buNone/>
            </a:pPr>
            <a:endParaRPr sz="2400" dirty="0">
              <a:solidFill>
                <a:schemeClr val="dk1"/>
              </a:solidFill>
              <a:latin typeface="Arial" panose="020B0604020202020204" pitchFamily="34" charset="0"/>
              <a:cs typeface="Arial" panose="020B0604020202020204" pitchFamily="34" charset="0"/>
              <a:sym typeface="Calibri"/>
            </a:endParaRPr>
          </a:p>
          <a:p>
            <a:pPr marL="647702" marR="0" lvl="1" indent="-323851" algn="just" rtl="0">
              <a:lnSpc>
                <a:spcPct val="175000"/>
              </a:lnSpc>
              <a:spcBef>
                <a:spcPts val="0"/>
              </a:spcBef>
              <a:spcAft>
                <a:spcPts val="0"/>
              </a:spcAft>
              <a:buClr>
                <a:srgbClr val="000000"/>
              </a:buClr>
              <a:buSzPts val="2400"/>
              <a:buFont typeface="Arial"/>
              <a:buChar char="•"/>
            </a:pPr>
            <a:r>
              <a:rPr lang="en-US" sz="2400" dirty="0">
                <a:solidFill>
                  <a:schemeClr val="dk1"/>
                </a:solidFill>
                <a:latin typeface="Arial" panose="020B0604020202020204" pitchFamily="34" charset="0"/>
                <a:cs typeface="Arial" panose="020B0604020202020204" pitchFamily="34" charset="0"/>
                <a:sym typeface="Calibri"/>
              </a:rPr>
              <a:t>False beliefs that controlling the body may help them cope with negative emotions, low self-esteem, inadequacy and a perceived chaotic or out-of-control environment leading to self-discipline and personal success. </a:t>
            </a:r>
            <a:endParaRPr sz="2400" dirty="0">
              <a:solidFill>
                <a:schemeClr val="dk1"/>
              </a:solidFill>
              <a:latin typeface="Arial" panose="020B0604020202020204" pitchFamily="34" charset="0"/>
              <a:cs typeface="Arial" panose="020B0604020202020204" pitchFamily="34" charset="0"/>
            </a:endParaRPr>
          </a:p>
          <a:p>
            <a:pPr marL="0" marR="0" lvl="0" indent="0" algn="just" rtl="0">
              <a:lnSpc>
                <a:spcPct val="175000"/>
              </a:lnSpc>
              <a:spcBef>
                <a:spcPts val="0"/>
              </a:spcBef>
              <a:spcAft>
                <a:spcPts val="0"/>
              </a:spcAft>
              <a:buNone/>
            </a:pPr>
            <a:endParaRPr sz="2400" dirty="0">
              <a:solidFill>
                <a:schemeClr val="dk1"/>
              </a:solidFill>
              <a:latin typeface="Arial" panose="020B0604020202020204" pitchFamily="34" charset="0"/>
              <a:cs typeface="Arial" panose="020B0604020202020204" pitchFamily="34" charset="0"/>
              <a:sym typeface="Calibri"/>
            </a:endParaRPr>
          </a:p>
          <a:p>
            <a:pPr marL="647702" marR="0" lvl="1" indent="-323851" algn="just" rtl="0">
              <a:lnSpc>
                <a:spcPct val="175000"/>
              </a:lnSpc>
              <a:spcBef>
                <a:spcPts val="0"/>
              </a:spcBef>
              <a:spcAft>
                <a:spcPts val="0"/>
              </a:spcAft>
              <a:buClr>
                <a:srgbClr val="000000"/>
              </a:buClr>
              <a:buSzPts val="2400"/>
              <a:buFont typeface="Arial"/>
              <a:buChar char="•"/>
            </a:pPr>
            <a:r>
              <a:rPr lang="en-US" sz="2400" dirty="0">
                <a:solidFill>
                  <a:schemeClr val="dk1"/>
                </a:solidFill>
                <a:latin typeface="Arial" panose="020B0604020202020204" pitchFamily="34" charset="0"/>
                <a:cs typeface="Arial" panose="020B0604020202020204" pitchFamily="34" charset="0"/>
                <a:sym typeface="Calibri"/>
              </a:rPr>
              <a:t>Weight loss becomes a way to assert personal strength and capability.</a:t>
            </a:r>
            <a:endParaRPr sz="2400" dirty="0">
              <a:solidFill>
                <a:schemeClr val="dk1"/>
              </a:solidFill>
              <a:latin typeface="Arial" panose="020B0604020202020204" pitchFamily="34" charset="0"/>
              <a:cs typeface="Arial" panose="020B0604020202020204" pitchFamily="34" charset="0"/>
            </a:endParaRPr>
          </a:p>
          <a:p>
            <a:pPr marL="0" marR="0" lvl="0" indent="0" algn="just" rtl="0">
              <a:lnSpc>
                <a:spcPct val="140000"/>
              </a:lnSpc>
              <a:spcBef>
                <a:spcPts val="0"/>
              </a:spcBef>
              <a:spcAft>
                <a:spcPts val="0"/>
              </a:spcAft>
              <a:buNone/>
            </a:pPr>
            <a:endParaRPr sz="3000" b="0" i="0" u="none" strike="noStrike" cap="none" dirty="0">
              <a:solidFill>
                <a:srgbClr val="000000"/>
              </a:solidFill>
              <a:latin typeface="Arimo"/>
              <a:ea typeface="Arimo"/>
              <a:cs typeface="Arimo"/>
              <a:sym typeface="Arimo"/>
            </a:endParaRPr>
          </a:p>
          <a:p>
            <a:pPr marL="0" marR="0" lvl="0" indent="0" algn="just" rtl="0">
              <a:lnSpc>
                <a:spcPct val="140000"/>
              </a:lnSpc>
              <a:spcBef>
                <a:spcPts val="0"/>
              </a:spcBef>
              <a:spcAft>
                <a:spcPts val="0"/>
              </a:spcAft>
              <a:buNone/>
            </a:pPr>
            <a:endParaRPr sz="3000" b="0" i="0" u="none" strike="noStrike" cap="none" dirty="0">
              <a:solidFill>
                <a:srgbClr val="000000"/>
              </a:solidFill>
              <a:latin typeface="Arimo"/>
              <a:ea typeface="Arimo"/>
              <a:cs typeface="Arimo"/>
              <a:sym typeface="Arimo"/>
            </a:endParaRPr>
          </a:p>
        </p:txBody>
      </p:sp>
      <p:sp>
        <p:nvSpPr>
          <p:cNvPr id="177" name="Google Shape;177;p7"/>
          <p:cNvSpPr txBox="1"/>
          <p:nvPr/>
        </p:nvSpPr>
        <p:spPr>
          <a:xfrm>
            <a:off x="3358341" y="213129"/>
            <a:ext cx="12967855" cy="1238159"/>
          </a:xfrm>
          <a:prstGeom prst="rect">
            <a:avLst/>
          </a:prstGeom>
          <a:noFill/>
          <a:ln>
            <a:noFill/>
          </a:ln>
        </p:spPr>
        <p:txBody>
          <a:bodyPr spcFirstLastPara="1" wrap="square" lIns="0" tIns="0" rIns="0" bIns="0" anchor="t" anchorCtr="0">
            <a:spAutoFit/>
          </a:bodyPr>
          <a:lstStyle/>
          <a:p>
            <a:pPr marL="0" marR="0" lvl="0" indent="0" algn="ctr" rtl="0">
              <a:lnSpc>
                <a:spcPct val="148718"/>
              </a:lnSpc>
              <a:spcBef>
                <a:spcPts val="0"/>
              </a:spcBef>
              <a:spcAft>
                <a:spcPts val="0"/>
              </a:spcAft>
              <a:buNone/>
            </a:pPr>
            <a:r>
              <a:rPr lang="en-US" sz="5400" dirty="0">
                <a:solidFill>
                  <a:srgbClr val="E98E24"/>
                </a:solidFill>
                <a:sym typeface="Calibri"/>
              </a:rPr>
              <a:t>Perfectionism and control in AN: first steps</a:t>
            </a:r>
            <a:endParaRPr lang="en-US" sz="5400" dirty="0">
              <a:solidFill>
                <a:srgbClr val="E98E24"/>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81"/>
        <p:cNvGrpSpPr/>
        <p:nvPr/>
      </p:nvGrpSpPr>
      <p:grpSpPr>
        <a:xfrm>
          <a:off x="0" y="0"/>
          <a:ext cx="0" cy="0"/>
          <a:chOff x="0" y="0"/>
          <a:chExt cx="0" cy="0"/>
        </a:xfrm>
      </p:grpSpPr>
      <p:grpSp>
        <p:nvGrpSpPr>
          <p:cNvPr id="182" name="Google Shape;182;p8"/>
          <p:cNvGrpSpPr/>
          <p:nvPr/>
        </p:nvGrpSpPr>
        <p:grpSpPr>
          <a:xfrm>
            <a:off x="-1143" y="9134206"/>
            <a:ext cx="18312195" cy="1166241"/>
            <a:chOff x="-1524" y="-1524"/>
            <a:chExt cx="24416259" cy="1554988"/>
          </a:xfrm>
        </p:grpSpPr>
        <p:sp>
          <p:nvSpPr>
            <p:cNvPr id="183" name="Google Shape;183;p8"/>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184" name="Google Shape;184;p8"/>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85" name="Google Shape;185;p8"/>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4">
              <a:alphaModFix/>
            </a:blip>
            <a:stretch>
              <a:fillRect l="-3" r="-2"/>
            </a:stretch>
          </a:blipFill>
          <a:ln>
            <a:noFill/>
          </a:ln>
        </p:spPr>
        <p:txBody>
          <a:bodyPr/>
          <a:lstStyle/>
          <a:p>
            <a:endParaRPr lang="it-IT"/>
          </a:p>
        </p:txBody>
      </p:sp>
      <p:grpSp>
        <p:nvGrpSpPr>
          <p:cNvPr id="186" name="Google Shape;186;p8"/>
          <p:cNvGrpSpPr/>
          <p:nvPr/>
        </p:nvGrpSpPr>
        <p:grpSpPr>
          <a:xfrm rot="-420599">
            <a:off x="3682422" y="9493213"/>
            <a:ext cx="15092934" cy="1652778"/>
            <a:chOff x="-1524" y="-1524"/>
            <a:chExt cx="20123911" cy="2203704"/>
          </a:xfrm>
        </p:grpSpPr>
        <p:sp>
          <p:nvSpPr>
            <p:cNvPr id="187" name="Google Shape;187;p8"/>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188" name="Google Shape;188;p8"/>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89" name="Google Shape;189;p8"/>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5">
              <a:alphaModFix/>
            </a:blip>
            <a:stretch>
              <a:fillRect t="-88" b="-88"/>
            </a:stretch>
          </a:blipFill>
          <a:ln>
            <a:noFill/>
          </a:ln>
        </p:spPr>
        <p:txBody>
          <a:bodyPr/>
          <a:lstStyle/>
          <a:p>
            <a:endParaRPr lang="it-IT"/>
          </a:p>
        </p:txBody>
      </p:sp>
      <p:sp>
        <p:nvSpPr>
          <p:cNvPr id="190" name="Google Shape;190;p8"/>
          <p:cNvSpPr txBox="1"/>
          <p:nvPr/>
        </p:nvSpPr>
        <p:spPr>
          <a:xfrm>
            <a:off x="1600200" y="1033831"/>
            <a:ext cx="15430500" cy="8166082"/>
          </a:xfrm>
          <a:prstGeom prst="rect">
            <a:avLst/>
          </a:prstGeom>
          <a:noFill/>
          <a:ln>
            <a:noFill/>
          </a:ln>
        </p:spPr>
        <p:txBody>
          <a:bodyPr spcFirstLastPara="1" wrap="square" lIns="0" tIns="0" rIns="0" bIns="0" anchor="t" anchorCtr="0">
            <a:spAutoFit/>
          </a:bodyPr>
          <a:lstStyle/>
          <a:p>
            <a:pPr marL="0" marR="0" lvl="0" indent="0" algn="just" rtl="0">
              <a:lnSpc>
                <a:spcPct val="209999"/>
              </a:lnSpc>
              <a:spcBef>
                <a:spcPts val="0"/>
              </a:spcBef>
              <a:spcAft>
                <a:spcPts val="0"/>
              </a:spcAft>
              <a:buNone/>
            </a:pPr>
            <a:endParaRPr sz="1800" b="0" i="0" u="none" strike="noStrike" cap="none" dirty="0">
              <a:solidFill>
                <a:schemeClr val="dk1"/>
              </a:solidFill>
              <a:latin typeface="Calibri"/>
              <a:ea typeface="Calibri"/>
              <a:cs typeface="Calibri"/>
              <a:sym typeface="Calibri"/>
            </a:endParaRPr>
          </a:p>
          <a:p>
            <a:pPr marL="634366" marR="0" lvl="1" indent="-342900" algn="just" rtl="0">
              <a:lnSpc>
                <a:spcPct val="157500"/>
              </a:lnSpc>
              <a:spcBef>
                <a:spcPts val="0"/>
              </a:spcBef>
              <a:spcAft>
                <a:spcPts val="0"/>
              </a:spcAft>
              <a:buClr>
                <a:srgbClr val="000000"/>
              </a:buClr>
              <a:buSzPts val="2400"/>
              <a:buFont typeface="Wingdings" panose="05000000000000000000" pitchFamily="2" charset="2"/>
              <a:buChar char="§"/>
            </a:pPr>
            <a:r>
              <a:rPr lang="en-US" sz="2400" dirty="0">
                <a:solidFill>
                  <a:schemeClr val="dk1"/>
                </a:solidFill>
                <a:latin typeface="Arial" panose="020B0604020202020204" pitchFamily="34" charset="0"/>
                <a:cs typeface="Arial" panose="020B0604020202020204" pitchFamily="34" charset="0"/>
                <a:sym typeface="Calibri"/>
              </a:rPr>
              <a:t>The desire for weight loss usually becomes the fear of gaining weight. </a:t>
            </a:r>
            <a:endParaRPr sz="2400" dirty="0">
              <a:solidFill>
                <a:schemeClr val="dk1"/>
              </a:solidFill>
              <a:latin typeface="Arial" panose="020B0604020202020204" pitchFamily="34" charset="0"/>
              <a:cs typeface="Arial" panose="020B0604020202020204" pitchFamily="34" charset="0"/>
            </a:endParaRPr>
          </a:p>
          <a:p>
            <a:pPr marL="342900" marR="0" lvl="0" indent="-342900" algn="just" rtl="0">
              <a:lnSpc>
                <a:spcPct val="157500"/>
              </a:lnSpc>
              <a:spcBef>
                <a:spcPts val="0"/>
              </a:spcBef>
              <a:spcAft>
                <a:spcPts val="0"/>
              </a:spcAft>
              <a:buFont typeface="Wingdings" panose="05000000000000000000" pitchFamily="2" charset="2"/>
              <a:buChar char="§"/>
            </a:pPr>
            <a:endParaRPr sz="2400" dirty="0">
              <a:solidFill>
                <a:schemeClr val="dk1"/>
              </a:solidFill>
              <a:latin typeface="Arial" panose="020B0604020202020204" pitchFamily="34" charset="0"/>
              <a:cs typeface="Arial" panose="020B0604020202020204" pitchFamily="34" charset="0"/>
              <a:sym typeface="Calibri"/>
            </a:endParaRPr>
          </a:p>
          <a:p>
            <a:pPr marL="634366" marR="0" lvl="1" indent="-342900" algn="just" rtl="0">
              <a:lnSpc>
                <a:spcPct val="157500"/>
              </a:lnSpc>
              <a:spcBef>
                <a:spcPts val="0"/>
              </a:spcBef>
              <a:spcAft>
                <a:spcPts val="0"/>
              </a:spcAft>
              <a:buClr>
                <a:srgbClr val="000000"/>
              </a:buClr>
              <a:buSzPts val="2400"/>
              <a:buFont typeface="Wingdings" panose="05000000000000000000" pitchFamily="2" charset="2"/>
              <a:buChar char="§"/>
            </a:pPr>
            <a:r>
              <a:rPr lang="en-US" sz="2400" dirty="0">
                <a:solidFill>
                  <a:schemeClr val="dk1"/>
                </a:solidFill>
                <a:latin typeface="Arial" panose="020B0604020202020204" pitchFamily="34" charset="0"/>
                <a:cs typeface="Arial" panose="020B0604020202020204" pitchFamily="34" charset="0"/>
                <a:sym typeface="Calibri"/>
              </a:rPr>
              <a:t>The fear of gaining weight leads to anxiety and guilt after eating = mood instability related to self-judgment and conduct. </a:t>
            </a:r>
            <a:endParaRPr sz="2400" dirty="0">
              <a:solidFill>
                <a:schemeClr val="dk1"/>
              </a:solidFill>
              <a:latin typeface="Arial" panose="020B0604020202020204" pitchFamily="34" charset="0"/>
              <a:cs typeface="Arial" panose="020B0604020202020204" pitchFamily="34" charset="0"/>
            </a:endParaRPr>
          </a:p>
          <a:p>
            <a:pPr marL="342900" marR="0" lvl="0" indent="-342900" algn="just" rtl="0">
              <a:lnSpc>
                <a:spcPct val="157500"/>
              </a:lnSpc>
              <a:spcBef>
                <a:spcPts val="0"/>
              </a:spcBef>
              <a:spcAft>
                <a:spcPts val="0"/>
              </a:spcAft>
              <a:buFont typeface="Wingdings" panose="05000000000000000000" pitchFamily="2" charset="2"/>
              <a:buChar char="§"/>
            </a:pPr>
            <a:endParaRPr sz="2400" dirty="0">
              <a:solidFill>
                <a:schemeClr val="dk1"/>
              </a:solidFill>
              <a:latin typeface="Arial" panose="020B0604020202020204" pitchFamily="34" charset="0"/>
              <a:cs typeface="Arial" panose="020B0604020202020204" pitchFamily="34" charset="0"/>
              <a:sym typeface="Calibri"/>
            </a:endParaRPr>
          </a:p>
          <a:p>
            <a:pPr marL="634366" lvl="1" indent="-342900" algn="just">
              <a:lnSpc>
                <a:spcPct val="157500"/>
              </a:lnSpc>
              <a:buSzPts val="2400"/>
              <a:buFont typeface="Wingdings" panose="05000000000000000000" pitchFamily="2" charset="2"/>
              <a:buChar char="§"/>
            </a:pPr>
            <a:r>
              <a:rPr lang="en-US" sz="2400" dirty="0">
                <a:solidFill>
                  <a:schemeClr val="dk1"/>
                </a:solidFill>
                <a:latin typeface="Arial" panose="020B0604020202020204" pitchFamily="34" charset="0"/>
                <a:cs typeface="Arial" panose="020B0604020202020204" pitchFamily="34" charset="0"/>
                <a:sym typeface="Calibri"/>
              </a:rPr>
              <a:t>People with AN try to menage anxiety and avoid unforeseen events through compulsive behaviors: weight checking before and after meals (weight becomes an obsessive thought), body checking in front of mirrors, calorie counting, rituals during meals (such as cutting food into small pieces, cooking for long periods, or eating very slowly). </a:t>
            </a:r>
            <a:endParaRPr sz="2400" dirty="0">
              <a:solidFill>
                <a:schemeClr val="dk1"/>
              </a:solidFill>
              <a:latin typeface="Arial" panose="020B0604020202020204" pitchFamily="34" charset="0"/>
              <a:cs typeface="Arial" panose="020B0604020202020204" pitchFamily="34" charset="0"/>
            </a:endParaRPr>
          </a:p>
          <a:p>
            <a:pPr marL="342900" marR="0" lvl="0" indent="-342900" algn="just" rtl="0">
              <a:lnSpc>
                <a:spcPct val="157500"/>
              </a:lnSpc>
              <a:spcBef>
                <a:spcPts val="0"/>
              </a:spcBef>
              <a:spcAft>
                <a:spcPts val="0"/>
              </a:spcAft>
              <a:buFont typeface="Wingdings" panose="05000000000000000000" pitchFamily="2" charset="2"/>
              <a:buChar char="§"/>
            </a:pPr>
            <a:endParaRPr sz="2400" dirty="0">
              <a:solidFill>
                <a:schemeClr val="dk1"/>
              </a:solidFill>
              <a:latin typeface="Arial" panose="020B0604020202020204" pitchFamily="34" charset="0"/>
              <a:cs typeface="Arial" panose="020B0604020202020204" pitchFamily="34" charset="0"/>
              <a:sym typeface="Calibri"/>
            </a:endParaRPr>
          </a:p>
          <a:p>
            <a:pPr marL="634366" marR="0" lvl="1" indent="-342900" algn="just" rtl="0">
              <a:lnSpc>
                <a:spcPct val="157500"/>
              </a:lnSpc>
              <a:spcBef>
                <a:spcPts val="0"/>
              </a:spcBef>
              <a:spcAft>
                <a:spcPts val="0"/>
              </a:spcAft>
              <a:buClr>
                <a:srgbClr val="000000"/>
              </a:buClr>
              <a:buSzPts val="2400"/>
              <a:buFont typeface="Wingdings" panose="05000000000000000000" pitchFamily="2" charset="2"/>
              <a:buChar char="§"/>
            </a:pPr>
            <a:r>
              <a:rPr lang="en-US" sz="2400" dirty="0">
                <a:solidFill>
                  <a:schemeClr val="dk1"/>
                </a:solidFill>
                <a:latin typeface="Arial" panose="020B0604020202020204" pitchFamily="34" charset="0"/>
                <a:cs typeface="Arial" panose="020B0604020202020204" pitchFamily="34" charset="0"/>
                <a:sym typeface="Calibri"/>
              </a:rPr>
              <a:t>Gaining weight leads to hunger and may significantly mean losing control over one’s identity and autonomy (personal relationships, internal reactions, and external events)</a:t>
            </a:r>
            <a:endParaRPr sz="2400" dirty="0">
              <a:solidFill>
                <a:schemeClr val="dk1"/>
              </a:solidFill>
              <a:latin typeface="Arial" panose="020B0604020202020204" pitchFamily="34" charset="0"/>
              <a:cs typeface="Arial" panose="020B0604020202020204" pitchFamily="34" charset="0"/>
            </a:endParaRPr>
          </a:p>
          <a:p>
            <a:pPr marL="0" marR="0" lvl="0" indent="0" algn="just" rtl="0">
              <a:lnSpc>
                <a:spcPct val="140000"/>
              </a:lnSpc>
              <a:spcBef>
                <a:spcPts val="0"/>
              </a:spcBef>
              <a:spcAft>
                <a:spcPts val="0"/>
              </a:spcAft>
              <a:buNone/>
            </a:pPr>
            <a:endParaRPr sz="2700" b="0" i="0" u="none" strike="noStrike" cap="none" dirty="0">
              <a:solidFill>
                <a:srgbClr val="000000"/>
              </a:solidFill>
              <a:latin typeface="Arimo"/>
              <a:ea typeface="Arimo"/>
              <a:cs typeface="Arimo"/>
              <a:sym typeface="Arimo"/>
            </a:endParaRPr>
          </a:p>
        </p:txBody>
      </p:sp>
      <p:sp>
        <p:nvSpPr>
          <p:cNvPr id="191" name="Google Shape;191;p8"/>
          <p:cNvSpPr txBox="1"/>
          <p:nvPr/>
        </p:nvSpPr>
        <p:spPr>
          <a:xfrm>
            <a:off x="615143" y="421640"/>
            <a:ext cx="15927184" cy="1130181"/>
          </a:xfrm>
          <a:prstGeom prst="rect">
            <a:avLst/>
          </a:prstGeom>
          <a:noFill/>
          <a:ln>
            <a:noFill/>
          </a:ln>
        </p:spPr>
        <p:txBody>
          <a:bodyPr spcFirstLastPara="1" wrap="square" lIns="0" tIns="0" rIns="0" bIns="0" anchor="t" anchorCtr="0">
            <a:spAutoFit/>
          </a:bodyPr>
          <a:lstStyle/>
          <a:p>
            <a:pPr marL="0" marR="0" lvl="0" indent="0" algn="ctr" rtl="0">
              <a:lnSpc>
                <a:spcPct val="135625"/>
              </a:lnSpc>
              <a:spcBef>
                <a:spcPts val="0"/>
              </a:spcBef>
              <a:spcAft>
                <a:spcPts val="0"/>
              </a:spcAft>
              <a:buNone/>
            </a:pPr>
            <a:r>
              <a:rPr lang="en-US" sz="5400" dirty="0">
                <a:solidFill>
                  <a:srgbClr val="E98E24"/>
                </a:solidFill>
                <a:sym typeface="Calibri"/>
              </a:rPr>
              <a:t>Perfectionism and control in AN: the evolution</a:t>
            </a:r>
            <a:endParaRPr lang="en-US" sz="5400" dirty="0">
              <a:solidFill>
                <a:srgbClr val="E98E24"/>
              </a:solidFill>
            </a:endParaRPr>
          </a:p>
        </p:txBody>
      </p:sp>
    </p:spTree>
  </p:cSld>
  <p:clrMapOvr>
    <a:overrideClrMapping bg1="lt1" tx1="dk1" bg2="dk2" tx2="lt2" accent1="accent1" accent2="accent2" accent3="accent3" accent4="accent4" accent5="accent5" accent6="accent6" hlink="hlink" folHlink="folHlink"/>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grpSp>
        <p:nvGrpSpPr>
          <p:cNvPr id="196" name="Google Shape;196;p9"/>
          <p:cNvGrpSpPr/>
          <p:nvPr/>
        </p:nvGrpSpPr>
        <p:grpSpPr>
          <a:xfrm>
            <a:off x="-1143" y="9134206"/>
            <a:ext cx="18312195" cy="1166241"/>
            <a:chOff x="-1524" y="-1524"/>
            <a:chExt cx="24416259" cy="1554988"/>
          </a:xfrm>
        </p:grpSpPr>
        <p:sp>
          <p:nvSpPr>
            <p:cNvPr id="197" name="Google Shape;197;p9"/>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198" name="Google Shape;198;p9"/>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9" name="Google Shape;199;p9"/>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200" name="Google Shape;200;p9"/>
          <p:cNvGrpSpPr/>
          <p:nvPr/>
        </p:nvGrpSpPr>
        <p:grpSpPr>
          <a:xfrm rot="-420599">
            <a:off x="3682422" y="9493213"/>
            <a:ext cx="15092934" cy="1652778"/>
            <a:chOff x="-1524" y="-1524"/>
            <a:chExt cx="20123911" cy="2203704"/>
          </a:xfrm>
        </p:grpSpPr>
        <p:sp>
          <p:nvSpPr>
            <p:cNvPr id="201" name="Google Shape;201;p9"/>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202" name="Google Shape;202;p9"/>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03" name="Google Shape;203;p9"/>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204" name="Google Shape;204;p9"/>
          <p:cNvSpPr txBox="1"/>
          <p:nvPr/>
        </p:nvSpPr>
        <p:spPr>
          <a:xfrm>
            <a:off x="921563" y="1671547"/>
            <a:ext cx="15927183" cy="1894749"/>
          </a:xfrm>
          <a:prstGeom prst="rect">
            <a:avLst/>
          </a:prstGeom>
          <a:noFill/>
          <a:ln>
            <a:noFill/>
          </a:ln>
        </p:spPr>
        <p:txBody>
          <a:bodyPr spcFirstLastPara="1" wrap="square" lIns="0" tIns="0" rIns="0" bIns="0" anchor="t" anchorCtr="0">
            <a:spAutoFit/>
          </a:bodyPr>
          <a:lstStyle/>
          <a:p>
            <a:pPr marL="659244" marR="0" lvl="1" indent="-342900" algn="just" rtl="0">
              <a:lnSpc>
                <a:spcPct val="170916"/>
              </a:lnSpc>
              <a:spcBef>
                <a:spcPts val="0"/>
              </a:spcBef>
              <a:spcAft>
                <a:spcPts val="0"/>
              </a:spcAft>
              <a:buClr>
                <a:srgbClr val="000000"/>
              </a:buClr>
              <a:buSzPts val="2400"/>
              <a:buFont typeface="Wingdings" panose="05000000000000000000" pitchFamily="2" charset="2"/>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Feelings of guilty after eating are alleviated through </a:t>
            </a: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eliminatory behaviors</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 such as  excessive physical exercise (</a:t>
            </a:r>
            <a:r>
              <a:rPr lang="en-US" sz="2400" b="0" i="0" u="none" strike="noStrike" cap="none" dirty="0" err="1">
                <a:solidFill>
                  <a:srgbClr val="000000"/>
                </a:solidFill>
                <a:latin typeface="Arial" panose="020B0604020202020204" pitchFamily="34" charset="0"/>
                <a:ea typeface="Calibri"/>
                <a:cs typeface="Arial" panose="020B0604020202020204" pitchFamily="34" charset="0"/>
                <a:sym typeface="Calibri"/>
              </a:rPr>
              <a:t>motorism</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 self-induced vomiting, and the misuse of laxatives and/or diuretics. </a:t>
            </a:r>
            <a:endParaRPr sz="2400" dirty="0">
              <a:latin typeface="Arial" panose="020B0604020202020204" pitchFamily="34" charset="0"/>
              <a:cs typeface="Arial" panose="020B0604020202020204" pitchFamily="34" charset="0"/>
            </a:endParaRPr>
          </a:p>
          <a:p>
            <a:pPr marL="0" marR="0" lvl="0" indent="0" algn="just" rtl="0">
              <a:lnSpc>
                <a:spcPct val="170916"/>
              </a:lnSpc>
              <a:spcBef>
                <a:spcPts val="0"/>
              </a:spcBef>
              <a:spcAft>
                <a:spcPts val="0"/>
              </a:spcAft>
              <a:buNone/>
            </a:pPr>
            <a:endParaRPr sz="2400" b="0" i="0" u="none" strike="noStrike" cap="none" dirty="0">
              <a:solidFill>
                <a:srgbClr val="000000"/>
              </a:solidFill>
              <a:latin typeface="Calibri"/>
              <a:ea typeface="Calibri"/>
              <a:cs typeface="Calibri"/>
              <a:sym typeface="Calibri"/>
            </a:endParaRPr>
          </a:p>
        </p:txBody>
      </p:sp>
      <p:sp>
        <p:nvSpPr>
          <p:cNvPr id="2" name="Google Shape;191;p8">
            <a:extLst>
              <a:ext uri="{FF2B5EF4-FFF2-40B4-BE49-F238E27FC236}">
                <a16:creationId xmlns:a16="http://schemas.microsoft.com/office/drawing/2014/main" id="{32B38A6C-F307-D21A-3348-A290167FD267}"/>
              </a:ext>
            </a:extLst>
          </p:cNvPr>
          <p:cNvSpPr txBox="1"/>
          <p:nvPr/>
        </p:nvSpPr>
        <p:spPr>
          <a:xfrm>
            <a:off x="615143" y="421640"/>
            <a:ext cx="15927184" cy="1130181"/>
          </a:xfrm>
          <a:prstGeom prst="rect">
            <a:avLst/>
          </a:prstGeom>
          <a:noFill/>
          <a:ln>
            <a:noFill/>
          </a:ln>
        </p:spPr>
        <p:txBody>
          <a:bodyPr spcFirstLastPara="1" wrap="square" lIns="0" tIns="0" rIns="0" bIns="0" anchor="t" anchorCtr="0">
            <a:spAutoFit/>
          </a:bodyPr>
          <a:lstStyle/>
          <a:p>
            <a:pPr marL="0" marR="0" lvl="0" indent="0" algn="ctr" rtl="0">
              <a:lnSpc>
                <a:spcPct val="135625"/>
              </a:lnSpc>
              <a:spcBef>
                <a:spcPts val="0"/>
              </a:spcBef>
              <a:spcAft>
                <a:spcPts val="0"/>
              </a:spcAft>
              <a:buNone/>
            </a:pPr>
            <a:r>
              <a:rPr lang="en-US" sz="5400" dirty="0">
                <a:solidFill>
                  <a:srgbClr val="E98E24"/>
                </a:solidFill>
                <a:sym typeface="Calibri"/>
              </a:rPr>
              <a:t>AN: eliminatory behaviors</a:t>
            </a:r>
            <a:endParaRPr lang="en-US" sz="5400" dirty="0">
              <a:solidFill>
                <a:srgbClr val="E98E24"/>
              </a:solidFill>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252</TotalTime>
  <Words>2778</Words>
  <Application>Microsoft Office PowerPoint</Application>
  <PresentationFormat>Personalizzato</PresentationFormat>
  <Paragraphs>225</Paragraphs>
  <Slides>29</Slides>
  <Notes>29</Notes>
  <HiddenSlides>0</HiddenSlides>
  <MMClips>0</MMClips>
  <ScaleCrop>false</ScaleCrop>
  <HeadingPairs>
    <vt:vector size="6" baseType="variant">
      <vt:variant>
        <vt:lpstr>Caratteri utilizzati</vt:lpstr>
      </vt:variant>
      <vt:variant>
        <vt:i4>4</vt:i4>
      </vt:variant>
      <vt:variant>
        <vt:lpstr>Tema</vt:lpstr>
      </vt:variant>
      <vt:variant>
        <vt:i4>1</vt:i4>
      </vt:variant>
      <vt:variant>
        <vt:lpstr>Titoli diapositive</vt:lpstr>
      </vt:variant>
      <vt:variant>
        <vt:i4>29</vt:i4>
      </vt:variant>
    </vt:vector>
  </HeadingPairs>
  <TitlesOfParts>
    <vt:vector size="34" baseType="lpstr">
      <vt:lpstr>Arimo</vt:lpstr>
      <vt:lpstr>Wingdings</vt:lpstr>
      <vt:lpstr>Arial</vt:lpstr>
      <vt:lpstr>Calibri</vt:lpstr>
      <vt:lpstr>Office Theme</vt:lpstr>
      <vt:lpstr>Presentazione standard di PowerPoint</vt:lpstr>
      <vt:lpstr>Presentazione standard di PowerPoint</vt:lpstr>
      <vt:lpstr>General information</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Marzia PP Boto</cp:lastModifiedBy>
  <cp:revision>8</cp:revision>
  <dcterms:created xsi:type="dcterms:W3CDTF">2006-08-16T00:00:00Z</dcterms:created>
  <dcterms:modified xsi:type="dcterms:W3CDTF">2025-04-18T20:56:55Z</dcterms:modified>
</cp:coreProperties>
</file>